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8" r:id="rId2"/>
    <p:sldId id="265" r:id="rId3"/>
    <p:sldId id="266" r:id="rId4"/>
    <p:sldId id="267" r:id="rId5"/>
    <p:sldId id="268" r:id="rId6"/>
    <p:sldId id="257" r:id="rId7"/>
    <p:sldId id="264" r:id="rId8"/>
    <p:sldId id="256" r:id="rId9"/>
    <p:sldId id="270" r:id="rId10"/>
    <p:sldId id="271" r:id="rId11"/>
    <p:sldId id="272" r:id="rId12"/>
    <p:sldId id="273" r:id="rId13"/>
    <p:sldId id="285" r:id="rId14"/>
    <p:sldId id="276" r:id="rId15"/>
    <p:sldId id="277" r:id="rId16"/>
    <p:sldId id="279" r:id="rId17"/>
    <p:sldId id="281" r:id="rId18"/>
    <p:sldId id="282" r:id="rId19"/>
    <p:sldId id="284" r:id="rId20"/>
    <p:sldId id="287" r:id="rId21"/>
    <p:sldId id="294" r:id="rId22"/>
    <p:sldId id="288" r:id="rId23"/>
    <p:sldId id="289" r:id="rId24"/>
    <p:sldId id="290" r:id="rId25"/>
    <p:sldId id="291" r:id="rId26"/>
    <p:sldId id="292" r:id="rId27"/>
    <p:sldId id="293" r:id="rId28"/>
    <p:sldId id="263" r:id="rId29"/>
  </p:sldIdLst>
  <p:sldSz cx="9144000" cy="6858000" type="screen4x3"/>
  <p:notesSz cx="6858000" cy="9144000"/>
  <p:defaultTextStyle>
    <a:defPPr>
      <a:defRPr lang="es-ES"/>
    </a:defPPr>
    <a:lvl1pPr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5pPr>
    <a:lvl6pPr marL="2286000" algn="l" defTabSz="914400" rtl="0" eaLnBrk="1" latinLnBrk="0" hangingPunct="1">
      <a:defRPr sz="2400" kern="1200">
        <a:solidFill>
          <a:schemeClr val="folHlink"/>
        </a:solidFill>
        <a:latin typeface="Tahoma" panose="020B0604030504040204" pitchFamily="34" charset="0"/>
        <a:ea typeface="+mn-ea"/>
        <a:cs typeface="+mn-cs"/>
      </a:defRPr>
    </a:lvl6pPr>
    <a:lvl7pPr marL="2743200" algn="l" defTabSz="914400" rtl="0" eaLnBrk="1" latinLnBrk="0" hangingPunct="1">
      <a:defRPr sz="2400" kern="1200">
        <a:solidFill>
          <a:schemeClr val="folHlink"/>
        </a:solidFill>
        <a:latin typeface="Tahoma" panose="020B0604030504040204" pitchFamily="34" charset="0"/>
        <a:ea typeface="+mn-ea"/>
        <a:cs typeface="+mn-cs"/>
      </a:defRPr>
    </a:lvl7pPr>
    <a:lvl8pPr marL="3200400" algn="l" defTabSz="914400" rtl="0" eaLnBrk="1" latinLnBrk="0" hangingPunct="1">
      <a:defRPr sz="2400" kern="1200">
        <a:solidFill>
          <a:schemeClr val="folHlink"/>
        </a:solidFill>
        <a:latin typeface="Tahoma" panose="020B0604030504040204" pitchFamily="34" charset="0"/>
        <a:ea typeface="+mn-ea"/>
        <a:cs typeface="+mn-cs"/>
      </a:defRPr>
    </a:lvl8pPr>
    <a:lvl9pPr marL="3657600" algn="l" defTabSz="914400" rtl="0" eaLnBrk="1" latinLnBrk="0" hangingPunct="1">
      <a:defRPr sz="2400" kern="1200">
        <a:solidFill>
          <a:schemeClr val="folHlink"/>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00359E"/>
    <a:srgbClr val="FF0000"/>
    <a:srgbClr val="9A0000"/>
    <a:srgbClr val="FF9900"/>
    <a:srgbClr val="860000"/>
    <a:srgbClr val="00FF00"/>
    <a:srgbClr val="7E0000"/>
    <a:srgbClr val="6699FF"/>
    <a:srgbClr val="15C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99" autoAdjust="0"/>
    <p:restoredTop sz="94638" autoAdjust="0"/>
  </p:normalViewPr>
  <p:slideViewPr>
    <p:cSldViewPr>
      <p:cViewPr varScale="1">
        <p:scale>
          <a:sx n="103" d="100"/>
          <a:sy n="103" d="100"/>
        </p:scale>
        <p:origin x="498"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54D8A3D-80DF-4F12-BD9D-CDF185B3496E}" type="slidenum">
              <a:rPr lang="es-ES" altLang="es-MX"/>
              <a:pPr>
                <a:defRPr/>
              </a:pPr>
              <a:t>‹Nº›</a:t>
            </a:fld>
            <a:endParaRPr lang="es-ES" altLang="es-MX"/>
          </a:p>
        </p:txBody>
      </p:sp>
    </p:spTree>
    <p:extLst>
      <p:ext uri="{BB962C8B-B14F-4D97-AF65-F5344CB8AC3E}">
        <p14:creationId xmlns:p14="http://schemas.microsoft.com/office/powerpoint/2010/main" val="320899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758DF2D9-7BC9-4B38-9BAA-28EF2501B26C}" type="slidenum">
              <a:rPr lang="es-ES" altLang="es-MX"/>
              <a:pPr>
                <a:defRPr/>
              </a:pPr>
              <a:t>‹Nº›</a:t>
            </a:fld>
            <a:endParaRPr lang="es-ES" altLang="es-MX"/>
          </a:p>
        </p:txBody>
      </p:sp>
    </p:spTree>
    <p:extLst>
      <p:ext uri="{BB962C8B-B14F-4D97-AF65-F5344CB8AC3E}">
        <p14:creationId xmlns:p14="http://schemas.microsoft.com/office/powerpoint/2010/main" val="192151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F52211F-530A-4C1B-A142-CD405F571E33}" type="slidenum">
              <a:rPr lang="es-ES" altLang="es-MX"/>
              <a:pPr>
                <a:defRPr/>
              </a:pPr>
              <a:t>‹Nº›</a:t>
            </a:fld>
            <a:endParaRPr lang="es-ES" altLang="es-MX"/>
          </a:p>
        </p:txBody>
      </p:sp>
    </p:spTree>
    <p:extLst>
      <p:ext uri="{BB962C8B-B14F-4D97-AF65-F5344CB8AC3E}">
        <p14:creationId xmlns:p14="http://schemas.microsoft.com/office/powerpoint/2010/main" val="82719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spcBef>
                <a:spcPct val="50000"/>
              </a:spcBef>
              <a:defRPr/>
            </a:pPr>
            <a:r>
              <a:rPr lang="en-US" dirty="0"/>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spcBef>
                <a:spcPct val="50000"/>
              </a:spcBef>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3"/>
          <p:cNvSpPr>
            <a:spLocks noGrp="1"/>
          </p:cNvSpPr>
          <p:nvPr>
            <p:ph type="dt" sz="half" idx="15"/>
          </p:nvPr>
        </p:nvSpPr>
        <p:spPr/>
        <p:txBody>
          <a:bodyPr/>
          <a:lstStyle>
            <a:lvl1pPr>
              <a:defRPr/>
            </a:lvl1pPr>
          </a:lstStyle>
          <a:p>
            <a:pPr>
              <a:defRPr/>
            </a:pPr>
            <a:endParaRPr lang="es-ES"/>
          </a:p>
        </p:txBody>
      </p:sp>
      <p:sp>
        <p:nvSpPr>
          <p:cNvPr id="8" name="Footer Placeholder 4"/>
          <p:cNvSpPr>
            <a:spLocks noGrp="1"/>
          </p:cNvSpPr>
          <p:nvPr>
            <p:ph type="ftr" sz="quarter" idx="16"/>
          </p:nvPr>
        </p:nvSpPr>
        <p:spPr/>
        <p:txBody>
          <a:bodyPr/>
          <a:lstStyle>
            <a:lvl1pPr>
              <a:defRPr/>
            </a:lvl1pPr>
          </a:lstStyle>
          <a:p>
            <a:pPr>
              <a:defRPr/>
            </a:pPr>
            <a:endParaRPr lang="es-ES"/>
          </a:p>
        </p:txBody>
      </p:sp>
      <p:sp>
        <p:nvSpPr>
          <p:cNvPr id="9" name="Slide Number Placeholder 5"/>
          <p:cNvSpPr>
            <a:spLocks noGrp="1"/>
          </p:cNvSpPr>
          <p:nvPr>
            <p:ph type="sldNum" sz="quarter" idx="17"/>
          </p:nvPr>
        </p:nvSpPr>
        <p:spPr/>
        <p:txBody>
          <a:bodyPr/>
          <a:lstStyle>
            <a:lvl1pPr>
              <a:defRPr/>
            </a:lvl1pPr>
          </a:lstStyle>
          <a:p>
            <a:pPr>
              <a:defRPr/>
            </a:pPr>
            <a:fld id="{ED23F5BE-CE33-47C7-9074-49872FC4F10B}" type="slidenum">
              <a:rPr lang="es-ES" altLang="es-MX"/>
              <a:pPr>
                <a:defRPr/>
              </a:pPr>
              <a:t>‹Nº›</a:t>
            </a:fld>
            <a:endParaRPr lang="es-ES" altLang="es-MX"/>
          </a:p>
        </p:txBody>
      </p:sp>
    </p:spTree>
    <p:extLst>
      <p:ext uri="{BB962C8B-B14F-4D97-AF65-F5344CB8AC3E}">
        <p14:creationId xmlns:p14="http://schemas.microsoft.com/office/powerpoint/2010/main" val="248138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3DCF64EF-AC21-4F7E-8F5E-D5FE0F698D79}" type="slidenum">
              <a:rPr lang="es-ES" altLang="es-MX"/>
              <a:pPr>
                <a:defRPr/>
              </a:pPr>
              <a:t>‹Nº›</a:t>
            </a:fld>
            <a:endParaRPr lang="es-ES" altLang="es-MX"/>
          </a:p>
        </p:txBody>
      </p:sp>
    </p:spTree>
    <p:extLst>
      <p:ext uri="{BB962C8B-B14F-4D97-AF65-F5344CB8AC3E}">
        <p14:creationId xmlns:p14="http://schemas.microsoft.com/office/powerpoint/2010/main" val="168657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Date Placeholder 3"/>
          <p:cNvSpPr>
            <a:spLocks noGrp="1"/>
          </p:cNvSpPr>
          <p:nvPr>
            <p:ph type="dt" sz="half" idx="18"/>
          </p:nvPr>
        </p:nvSpPr>
        <p:spPr/>
        <p:txBody>
          <a:bodyPr/>
          <a:lstStyle>
            <a:lvl1pPr>
              <a:defRPr/>
            </a:lvl1pPr>
          </a:lstStyle>
          <a:p>
            <a:pPr>
              <a:defRPr/>
            </a:pPr>
            <a:endParaRPr lang="es-ES"/>
          </a:p>
        </p:txBody>
      </p:sp>
      <p:sp>
        <p:nvSpPr>
          <p:cNvPr id="12" name="Footer Placeholder 4"/>
          <p:cNvSpPr>
            <a:spLocks noGrp="1"/>
          </p:cNvSpPr>
          <p:nvPr>
            <p:ph type="ftr" sz="quarter" idx="19"/>
          </p:nvPr>
        </p:nvSpPr>
        <p:spPr/>
        <p:txBody>
          <a:bodyPr/>
          <a:lstStyle>
            <a:lvl1pPr>
              <a:defRPr/>
            </a:lvl1pPr>
          </a:lstStyle>
          <a:p>
            <a:pPr>
              <a:defRPr/>
            </a:pPr>
            <a:endParaRPr lang="es-ES"/>
          </a:p>
        </p:txBody>
      </p:sp>
      <p:sp>
        <p:nvSpPr>
          <p:cNvPr id="13" name="Slide Number Placeholder 5"/>
          <p:cNvSpPr>
            <a:spLocks noGrp="1"/>
          </p:cNvSpPr>
          <p:nvPr>
            <p:ph type="sldNum" sz="quarter" idx="20"/>
          </p:nvPr>
        </p:nvSpPr>
        <p:spPr/>
        <p:txBody>
          <a:bodyPr/>
          <a:lstStyle>
            <a:lvl1pPr>
              <a:defRPr/>
            </a:lvl1pPr>
          </a:lstStyle>
          <a:p>
            <a:pPr>
              <a:defRPr/>
            </a:pPr>
            <a:fld id="{F089C34F-0947-4A66-9986-0FB755FA24DC}" type="slidenum">
              <a:rPr lang="es-ES" altLang="es-MX"/>
              <a:pPr>
                <a:defRPr/>
              </a:pPr>
              <a:t>‹Nº›</a:t>
            </a:fld>
            <a:endParaRPr lang="es-ES" altLang="es-MX"/>
          </a:p>
        </p:txBody>
      </p:sp>
    </p:spTree>
    <p:extLst>
      <p:ext uri="{BB962C8B-B14F-4D97-AF65-F5344CB8AC3E}">
        <p14:creationId xmlns:p14="http://schemas.microsoft.com/office/powerpoint/2010/main" val="425836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5" name="Date Placeholder 3"/>
          <p:cNvSpPr>
            <a:spLocks noGrp="1"/>
          </p:cNvSpPr>
          <p:nvPr>
            <p:ph type="dt" sz="half" idx="23"/>
          </p:nvPr>
        </p:nvSpPr>
        <p:spPr/>
        <p:txBody>
          <a:bodyPr/>
          <a:lstStyle>
            <a:lvl1pPr>
              <a:defRPr/>
            </a:lvl1pPr>
          </a:lstStyle>
          <a:p>
            <a:pPr>
              <a:defRPr/>
            </a:pPr>
            <a:endParaRPr lang="es-ES"/>
          </a:p>
        </p:txBody>
      </p:sp>
      <p:sp>
        <p:nvSpPr>
          <p:cNvPr id="16" name="Footer Placeholder 4"/>
          <p:cNvSpPr>
            <a:spLocks noGrp="1"/>
          </p:cNvSpPr>
          <p:nvPr>
            <p:ph type="ftr" sz="quarter" idx="24"/>
          </p:nvPr>
        </p:nvSpPr>
        <p:spPr/>
        <p:txBody>
          <a:bodyPr/>
          <a:lstStyle>
            <a:lvl1pPr>
              <a:defRPr/>
            </a:lvl1pPr>
          </a:lstStyle>
          <a:p>
            <a:pPr>
              <a:defRPr/>
            </a:pPr>
            <a:endParaRPr lang="es-ES"/>
          </a:p>
        </p:txBody>
      </p:sp>
      <p:sp>
        <p:nvSpPr>
          <p:cNvPr id="17" name="Slide Number Placeholder 5"/>
          <p:cNvSpPr>
            <a:spLocks noGrp="1"/>
          </p:cNvSpPr>
          <p:nvPr>
            <p:ph type="sldNum" sz="quarter" idx="25"/>
          </p:nvPr>
        </p:nvSpPr>
        <p:spPr/>
        <p:txBody>
          <a:bodyPr/>
          <a:lstStyle>
            <a:lvl1pPr>
              <a:defRPr/>
            </a:lvl1pPr>
          </a:lstStyle>
          <a:p>
            <a:pPr>
              <a:defRPr/>
            </a:pPr>
            <a:fld id="{4106E543-B063-4006-8A2B-FA48BE099FDD}" type="slidenum">
              <a:rPr lang="es-ES" altLang="es-MX"/>
              <a:pPr>
                <a:defRPr/>
              </a:pPr>
              <a:t>‹Nº›</a:t>
            </a:fld>
            <a:endParaRPr lang="es-ES" altLang="es-MX"/>
          </a:p>
        </p:txBody>
      </p:sp>
    </p:spTree>
    <p:extLst>
      <p:ext uri="{BB962C8B-B14F-4D97-AF65-F5344CB8AC3E}">
        <p14:creationId xmlns:p14="http://schemas.microsoft.com/office/powerpoint/2010/main" val="393680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FD8E051-1AA4-4C6B-8C4F-9CAF15CB0821}" type="slidenum">
              <a:rPr lang="es-ES" altLang="es-MX"/>
              <a:pPr>
                <a:defRPr/>
              </a:pPr>
              <a:t>‹Nº›</a:t>
            </a:fld>
            <a:endParaRPr lang="es-ES" altLang="es-MX"/>
          </a:p>
        </p:txBody>
      </p:sp>
    </p:spTree>
    <p:extLst>
      <p:ext uri="{BB962C8B-B14F-4D97-AF65-F5344CB8AC3E}">
        <p14:creationId xmlns:p14="http://schemas.microsoft.com/office/powerpoint/2010/main" val="386665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83BF8AA-0E00-412C-B640-1F632940FA42}" type="slidenum">
              <a:rPr lang="es-ES" altLang="es-MX"/>
              <a:pPr>
                <a:defRPr/>
              </a:pPr>
              <a:t>‹Nº›</a:t>
            </a:fld>
            <a:endParaRPr lang="es-ES" altLang="es-MX"/>
          </a:p>
        </p:txBody>
      </p:sp>
    </p:spTree>
    <p:extLst>
      <p:ext uri="{BB962C8B-B14F-4D97-AF65-F5344CB8AC3E}">
        <p14:creationId xmlns:p14="http://schemas.microsoft.com/office/powerpoint/2010/main" val="180829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6E66FAF-726E-4903-9233-77FB47FF6F7A}" type="slidenum">
              <a:rPr lang="es-ES" altLang="es-MX"/>
              <a:pPr>
                <a:defRPr/>
              </a:pPr>
              <a:t>‹Nº›</a:t>
            </a:fld>
            <a:endParaRPr lang="es-ES" altLang="es-MX"/>
          </a:p>
        </p:txBody>
      </p:sp>
    </p:spTree>
    <p:extLst>
      <p:ext uri="{BB962C8B-B14F-4D97-AF65-F5344CB8AC3E}">
        <p14:creationId xmlns:p14="http://schemas.microsoft.com/office/powerpoint/2010/main" val="6025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9F4E6BE-E88B-4F7E-BD54-5C1E3F0CCBCE}" type="slidenum">
              <a:rPr lang="es-ES" altLang="es-MX"/>
              <a:pPr>
                <a:defRPr/>
              </a:pPr>
              <a:t>‹Nº›</a:t>
            </a:fld>
            <a:endParaRPr lang="es-ES" altLang="es-MX"/>
          </a:p>
        </p:txBody>
      </p:sp>
    </p:spTree>
    <p:extLst>
      <p:ext uri="{BB962C8B-B14F-4D97-AF65-F5344CB8AC3E}">
        <p14:creationId xmlns:p14="http://schemas.microsoft.com/office/powerpoint/2010/main" val="54758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987F7E13-A0AD-411F-B849-81DDF64D9C37}" type="slidenum">
              <a:rPr lang="es-ES" altLang="es-MX"/>
              <a:pPr>
                <a:defRPr/>
              </a:pPr>
              <a:t>‹Nº›</a:t>
            </a:fld>
            <a:endParaRPr lang="es-ES" altLang="es-MX"/>
          </a:p>
        </p:txBody>
      </p:sp>
    </p:spTree>
    <p:extLst>
      <p:ext uri="{BB962C8B-B14F-4D97-AF65-F5344CB8AC3E}">
        <p14:creationId xmlns:p14="http://schemas.microsoft.com/office/powerpoint/2010/main" val="376243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503163C5-846B-4A06-B071-1F3ADB45F0AC}" type="slidenum">
              <a:rPr lang="es-ES" altLang="es-MX"/>
              <a:pPr>
                <a:defRPr/>
              </a:pPr>
              <a:t>‹Nº›</a:t>
            </a:fld>
            <a:endParaRPr lang="es-ES" altLang="es-MX"/>
          </a:p>
        </p:txBody>
      </p:sp>
    </p:spTree>
    <p:extLst>
      <p:ext uri="{BB962C8B-B14F-4D97-AF65-F5344CB8AC3E}">
        <p14:creationId xmlns:p14="http://schemas.microsoft.com/office/powerpoint/2010/main" val="36670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6905F07C-19F0-4B2E-86CF-CF3D00C42215}" type="slidenum">
              <a:rPr lang="es-ES" altLang="es-MX"/>
              <a:pPr>
                <a:defRPr/>
              </a:pPr>
              <a:t>‹Nº›</a:t>
            </a:fld>
            <a:endParaRPr lang="es-ES" altLang="es-MX"/>
          </a:p>
        </p:txBody>
      </p:sp>
    </p:spTree>
    <p:extLst>
      <p:ext uri="{BB962C8B-B14F-4D97-AF65-F5344CB8AC3E}">
        <p14:creationId xmlns:p14="http://schemas.microsoft.com/office/powerpoint/2010/main" val="45189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AB46FCA4-C570-4575-BA0B-8EA0465146BB}" type="slidenum">
              <a:rPr lang="es-ES" altLang="es-MX"/>
              <a:pPr>
                <a:defRPr/>
              </a:pPr>
              <a:t>‹Nº›</a:t>
            </a:fld>
            <a:endParaRPr lang="es-ES" altLang="es-MX"/>
          </a:p>
        </p:txBody>
      </p:sp>
    </p:spTree>
    <p:extLst>
      <p:ext uri="{BB962C8B-B14F-4D97-AF65-F5344CB8AC3E}">
        <p14:creationId xmlns:p14="http://schemas.microsoft.com/office/powerpoint/2010/main" val="174064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AB5A3E42-57DF-48CD-A5C2-2B36E45D82AA}" type="slidenum">
              <a:rPr lang="es-ES" altLang="es-MX"/>
              <a:pPr>
                <a:defRPr/>
              </a:pPr>
              <a:t>‹Nº›</a:t>
            </a:fld>
            <a:endParaRPr lang="es-ES" altLang="es-MX"/>
          </a:p>
        </p:txBody>
      </p:sp>
    </p:spTree>
    <p:extLst>
      <p:ext uri="{BB962C8B-B14F-4D97-AF65-F5344CB8AC3E}">
        <p14:creationId xmlns:p14="http://schemas.microsoft.com/office/powerpoint/2010/main" val="77890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5882FE52-BA55-4631-BFD2-77CD97499799}" type="slidenum">
              <a:rPr lang="es-ES" altLang="es-MX"/>
              <a:pPr>
                <a:defRPr/>
              </a:pPr>
              <a:t>‹Nº›</a:t>
            </a:fld>
            <a:endParaRPr lang="es-ES" altLang="es-MX"/>
          </a:p>
        </p:txBody>
      </p:sp>
    </p:spTree>
    <p:extLst>
      <p:ext uri="{BB962C8B-B14F-4D97-AF65-F5344CB8AC3E}">
        <p14:creationId xmlns:p14="http://schemas.microsoft.com/office/powerpoint/2010/main" val="418408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título del patrón</a:t>
            </a:r>
            <a:endParaRPr lang="en-US" altLang="es-MX"/>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spcBef>
                <a:spcPct val="50000"/>
              </a:spcBef>
              <a:defRPr sz="1100" b="0" i="0">
                <a:solidFill>
                  <a:schemeClr val="tx1">
                    <a:tint val="75000"/>
                    <a:alpha val="60000"/>
                  </a:schemeClr>
                </a:solidFill>
              </a:defRPr>
            </a:lvl1pPr>
          </a:lstStyle>
          <a:p>
            <a:pPr>
              <a:defRPr/>
            </a:pPr>
            <a:endParaRPr lang="es-E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hangingPunct="1">
              <a:spcBef>
                <a:spcPct val="50000"/>
              </a:spcBef>
              <a:defRPr sz="1100" b="0" i="0">
                <a:solidFill>
                  <a:schemeClr val="tx1">
                    <a:tint val="75000"/>
                    <a:alpha val="60000"/>
                  </a:schemeClr>
                </a:solidFill>
              </a:defRPr>
            </a:lvl1pPr>
          </a:lstStyle>
          <a:p>
            <a:pPr>
              <a:defRPr/>
            </a:pPr>
            <a:endParaRPr lang="es-E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hangingPunct="1">
              <a:spcBef>
                <a:spcPct val="50000"/>
              </a:spcBef>
              <a:defRPr sz="2801" b="0" i="0">
                <a:solidFill>
                  <a:schemeClr val="tx1">
                    <a:tint val="75000"/>
                  </a:schemeClr>
                </a:solidFill>
              </a:defRPr>
            </a:lvl1pPr>
          </a:lstStyle>
          <a:p>
            <a:pPr>
              <a:defRPr/>
            </a:pPr>
            <a:fld id="{B863BA70-BFC4-4506-9699-D1DDDF9EAEF7}" type="slidenum">
              <a:rPr lang="es-ES" altLang="es-MX"/>
              <a:pPr>
                <a:defRPr/>
              </a:pPr>
              <a:t>‹Nº›</a:t>
            </a:fld>
            <a:endParaRPr lang="es-ES" altLang="es-MX"/>
          </a:p>
        </p:txBody>
      </p:sp>
    </p:spTree>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9" r:id="rId12"/>
    <p:sldLayoutId id="2147484046" r:id="rId13"/>
    <p:sldLayoutId id="2147484050" r:id="rId14"/>
    <p:sldLayoutId id="2147484051" r:id="rId15"/>
    <p:sldLayoutId id="2147484047" r:id="rId16"/>
    <p:sldLayoutId id="2147484048"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A0C1D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A0C1D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A0C1D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A0C1D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A0C1D5"/>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soporte@supercep.com.mx"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5934" y="1366255"/>
            <a:ext cx="7152490" cy="4887490"/>
          </a:xfrm>
          <a:prstGeom prst="rect">
            <a:avLst/>
          </a:prstGeom>
        </p:spPr>
      </p:pic>
      <p:sp>
        <p:nvSpPr>
          <p:cNvPr id="5122" name="Rectangle 2"/>
          <p:cNvSpPr>
            <a:spLocks noChangeArrowheads="1"/>
          </p:cNvSpPr>
          <p:nvPr/>
        </p:nvSpPr>
        <p:spPr bwMode="auto">
          <a:xfrm>
            <a:off x="4479925" y="3048000"/>
            <a:ext cx="24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s-MX" sz="4400">
              <a:solidFill>
                <a:schemeClr val="tx2"/>
              </a:solidFill>
              <a:latin typeface="Times New Roman" panose="02020603050405020304" pitchFamily="18" charset="0"/>
            </a:endParaRPr>
          </a:p>
        </p:txBody>
      </p:sp>
      <p:sp>
        <p:nvSpPr>
          <p:cNvPr id="5123" name="Rectangle 3"/>
          <p:cNvSpPr>
            <a:spLocks noChangeArrowheads="1"/>
          </p:cNvSpPr>
          <p:nvPr/>
        </p:nvSpPr>
        <p:spPr bwMode="auto">
          <a:xfrm>
            <a:off x="4632325" y="3200400"/>
            <a:ext cx="24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s-MX" sz="4400">
              <a:solidFill>
                <a:schemeClr val="tx2"/>
              </a:solidFill>
              <a:latin typeface="Times New Roman" panose="02020603050405020304" pitchFamily="18" charset="0"/>
            </a:endParaRPr>
          </a:p>
        </p:txBody>
      </p:sp>
      <p:pic>
        <p:nvPicPr>
          <p:cNvPr id="4101" name="Picture 5" descr="C:\MAGDALENA\FDigital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70" y="404664"/>
            <a:ext cx="1117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2536931" y="645963"/>
            <a:ext cx="5105400" cy="396875"/>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9999FF"/>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MX" altLang="es-MX" b="1" i="1" dirty="0">
                <a:solidFill>
                  <a:srgbClr val="FFFFFF"/>
                </a:solidFill>
                <a:latin typeface="Tahoma" panose="020B0604030504040204" pitchFamily="34" charset="0"/>
              </a:rPr>
              <a:t>Control Estadístico de Procesos</a:t>
            </a:r>
            <a:endParaRPr lang="es-ES" altLang="es-MX" b="1" i="1" dirty="0">
              <a:solidFill>
                <a:srgbClr val="FFFFFF"/>
              </a:solidFill>
              <a:latin typeface="Tahoma" panose="020B0604030504040204" pitchFamily="34" charset="0"/>
            </a:endParaRPr>
          </a:p>
        </p:txBody>
      </p:sp>
      <p:sp>
        <p:nvSpPr>
          <p:cNvPr id="4104" name="Text Box 8"/>
          <p:cNvSpPr txBox="1">
            <a:spLocks noChangeArrowheads="1"/>
          </p:cNvSpPr>
          <p:nvPr/>
        </p:nvSpPr>
        <p:spPr bwMode="auto">
          <a:xfrm>
            <a:off x="1295400" y="4149080"/>
            <a:ext cx="701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b="1" dirty="0">
                <a:solidFill>
                  <a:srgbClr val="FFFF66"/>
                </a:solidFill>
                <a:latin typeface="Tahoma" panose="020B0604030504040204" pitchFamily="34" charset="0"/>
                <a:cs typeface="Tahoma" panose="020B0604030504040204" pitchFamily="34" charset="0"/>
              </a:rPr>
              <a:t>SuperCEP Windows realiza todos los análisis, reportes y gráficos requeridos por el Control Estadístico de Procesos.</a:t>
            </a:r>
            <a:endParaRPr lang="es-ES" altLang="es-MX" b="1" dirty="0">
              <a:solidFill>
                <a:srgbClr val="FFFF66"/>
              </a:solidFill>
              <a:latin typeface="Tahoma" panose="020B0604030504040204" pitchFamily="34" charset="0"/>
            </a:endParaRPr>
          </a:p>
        </p:txBody>
      </p:sp>
      <p:sp>
        <p:nvSpPr>
          <p:cNvPr id="8" name="Medio marco 7"/>
          <p:cNvSpPr/>
          <p:nvPr/>
        </p:nvSpPr>
        <p:spPr>
          <a:xfrm>
            <a:off x="179512" y="138113"/>
            <a:ext cx="8640960" cy="6459239"/>
          </a:xfrm>
          <a:prstGeom prst="halfFrame">
            <a:avLst>
              <a:gd name="adj1" fmla="val 1096"/>
              <a:gd name="adj2" fmla="val 972"/>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9" name="Medio marco 8"/>
          <p:cNvSpPr/>
          <p:nvPr/>
        </p:nvSpPr>
        <p:spPr>
          <a:xfrm rot="10800000">
            <a:off x="539552" y="404664"/>
            <a:ext cx="8424936" cy="6336704"/>
          </a:xfrm>
          <a:prstGeom prst="halfFrame">
            <a:avLst>
              <a:gd name="adj1" fmla="val 893"/>
              <a:gd name="adj2" fmla="val 1130"/>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1" name="Grupo 10"/>
          <p:cNvGrpSpPr/>
          <p:nvPr/>
        </p:nvGrpSpPr>
        <p:grpSpPr>
          <a:xfrm rot="10800000">
            <a:off x="8388424" y="6093296"/>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5" name="Rectángulo 14"/>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3" name="Imagen 12"/>
            <p:cNvPicPr>
              <a:picLocks noChangeAspect="1"/>
            </p:cNvPicPr>
            <p:nvPr/>
          </p:nvPicPr>
          <p:blipFill>
            <a:blip r:embed="rId5"/>
            <a:stretch>
              <a:fillRect/>
            </a:stretch>
          </p:blipFill>
          <p:spPr>
            <a:xfrm>
              <a:off x="521921" y="260648"/>
              <a:ext cx="483481" cy="144016"/>
            </a:xfrm>
            <a:prstGeom prst="rect">
              <a:avLst/>
            </a:prstGeom>
          </p:spPr>
        </p:pic>
        <p:sp>
          <p:nvSpPr>
            <p:cNvPr id="14" name="Combinar 13"/>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p:cNvGrpSpPr/>
          <p:nvPr/>
        </p:nvGrpSpPr>
        <p:grpSpPr>
          <a:xfrm>
            <a:off x="179512" y="116632"/>
            <a:ext cx="609866" cy="698594"/>
            <a:chOff x="395536" y="260648"/>
            <a:chExt cx="609866" cy="698594"/>
          </a:xfrm>
        </p:grpSpPr>
        <p:grpSp>
          <p:nvGrpSpPr>
            <p:cNvPr id="18" name="Grupo 17"/>
            <p:cNvGrpSpPr/>
            <p:nvPr/>
          </p:nvGrpSpPr>
          <p:grpSpPr>
            <a:xfrm>
              <a:off x="395536" y="371285"/>
              <a:ext cx="144016" cy="587957"/>
              <a:chOff x="1087834" y="836712"/>
              <a:chExt cx="169466" cy="587957"/>
            </a:xfrm>
          </p:grpSpPr>
          <p:sp>
            <p:nvSpPr>
              <p:cNvPr id="21" name="Rectángulo 20"/>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 name="Imagen 21"/>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9" name="Imagen 18"/>
            <p:cNvPicPr>
              <a:picLocks noChangeAspect="1"/>
            </p:cNvPicPr>
            <p:nvPr/>
          </p:nvPicPr>
          <p:blipFill>
            <a:blip r:embed="rId5"/>
            <a:stretch>
              <a:fillRect/>
            </a:stretch>
          </p:blipFill>
          <p:spPr>
            <a:xfrm>
              <a:off x="521921" y="260648"/>
              <a:ext cx="483481" cy="144016"/>
            </a:xfrm>
            <a:prstGeom prst="rect">
              <a:avLst/>
            </a:prstGeom>
          </p:spPr>
        </p:pic>
        <p:sp>
          <p:nvSpPr>
            <p:cNvPr id="20" name="Combinar 19"/>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
                                  </p:stCondLst>
                                  <p:childTnLst>
                                    <p:set>
                                      <p:cBhvr>
                                        <p:cTn id="6" dur="1" fill="hold">
                                          <p:stCondLst>
                                            <p:cond delay="499"/>
                                          </p:stCondLst>
                                        </p:cTn>
                                        <p:tgtEl>
                                          <p:spTgt spid="4101"/>
                                        </p:tgtEl>
                                        <p:attrNameLst>
                                          <p:attrName>style.visibility</p:attrName>
                                        </p:attrNameLst>
                                      </p:cBhvr>
                                      <p:to>
                                        <p:strVal val="visible"/>
                                      </p:to>
                                    </p:set>
                                  </p:childTnLst>
                                </p:cTn>
                              </p:par>
                            </p:childTnLst>
                          </p:cTn>
                        </p:par>
                        <p:par>
                          <p:cTn id="7" fill="hold" nodeType="afterGroup">
                            <p:stCondLst>
                              <p:cond delay="700"/>
                            </p:stCondLst>
                            <p:childTnLst>
                              <p:par>
                                <p:cTn id="8" presetID="23" presetClass="entr" presetSubtype="16" fill="hold" grpId="0" nodeType="afterEffect">
                                  <p:stCondLst>
                                    <p:cond delay="200"/>
                                  </p:stCondLst>
                                  <p:childTnLst>
                                    <p:set>
                                      <p:cBhvr>
                                        <p:cTn id="9" dur="1" fill="hold">
                                          <p:stCondLst>
                                            <p:cond delay="0"/>
                                          </p:stCondLst>
                                        </p:cTn>
                                        <p:tgtEl>
                                          <p:spTgt spid="4102"/>
                                        </p:tgtEl>
                                        <p:attrNameLst>
                                          <p:attrName>style.visibility</p:attrName>
                                        </p:attrNameLst>
                                      </p:cBhvr>
                                      <p:to>
                                        <p:strVal val="visible"/>
                                      </p:to>
                                    </p:set>
                                    <p:anim calcmode="lin" valueType="num">
                                      <p:cBhvr>
                                        <p:cTn id="10" dur="1000" fill="hold"/>
                                        <p:tgtEl>
                                          <p:spTgt spid="4102"/>
                                        </p:tgtEl>
                                        <p:attrNameLst>
                                          <p:attrName>ppt_w</p:attrName>
                                        </p:attrNameLst>
                                      </p:cBhvr>
                                      <p:tavLst>
                                        <p:tav tm="0">
                                          <p:val>
                                            <p:fltVal val="0"/>
                                          </p:val>
                                        </p:tav>
                                        <p:tav tm="100000">
                                          <p:val>
                                            <p:strVal val="#ppt_w"/>
                                          </p:val>
                                        </p:tav>
                                      </p:tavLst>
                                    </p:anim>
                                    <p:anim calcmode="lin" valueType="num">
                                      <p:cBhvr>
                                        <p:cTn id="11" dur="1000" fill="hold"/>
                                        <p:tgtEl>
                                          <p:spTgt spid="4102"/>
                                        </p:tgtEl>
                                        <p:attrNameLst>
                                          <p:attrName>ppt_h</p:attrName>
                                        </p:attrNameLst>
                                      </p:cBhvr>
                                      <p:tavLst>
                                        <p:tav tm="0">
                                          <p:val>
                                            <p:fltVal val="0"/>
                                          </p:val>
                                        </p:tav>
                                        <p:tav tm="100000">
                                          <p:val>
                                            <p:strVal val="#ppt_h"/>
                                          </p:val>
                                        </p:tav>
                                      </p:tavLst>
                                    </p:anim>
                                  </p:childTnLst>
                                </p:cTn>
                              </p:par>
                            </p:childTnLst>
                          </p:cTn>
                        </p:par>
                        <p:par>
                          <p:cTn id="12" fill="hold" nodeType="afterGroup">
                            <p:stCondLst>
                              <p:cond delay="1900"/>
                            </p:stCondLst>
                            <p:childTnLst>
                              <p:par>
                                <p:cTn id="13" presetID="1" presetClass="entr" presetSubtype="0" fill="hold" nodeType="afterEffect">
                                  <p:stCondLst>
                                    <p:cond delay="110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3000"/>
                            </p:stCondLst>
                            <p:childTnLst>
                              <p:par>
                                <p:cTn id="16" presetID="42" presetClass="entr" presetSubtype="0" fill="hold" grpId="0" nodeType="afterEffect">
                                  <p:stCondLst>
                                    <p:cond delay="200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1000"/>
                                        <p:tgtEl>
                                          <p:spTgt spid="4104"/>
                                        </p:tgtEl>
                                      </p:cBhvr>
                                    </p:animEffect>
                                    <p:anim calcmode="lin" valueType="num">
                                      <p:cBhvr>
                                        <p:cTn id="19" dur="1000" fill="hold"/>
                                        <p:tgtEl>
                                          <p:spTgt spid="4104"/>
                                        </p:tgtEl>
                                        <p:attrNameLst>
                                          <p:attrName>ppt_x</p:attrName>
                                        </p:attrNameLst>
                                      </p:cBhvr>
                                      <p:tavLst>
                                        <p:tav tm="0">
                                          <p:val>
                                            <p:strVal val="#ppt_x"/>
                                          </p:val>
                                        </p:tav>
                                        <p:tav tm="100000">
                                          <p:val>
                                            <p:strVal val="#ppt_x"/>
                                          </p:val>
                                        </p:tav>
                                      </p:tavLst>
                                    </p:anim>
                                    <p:anim calcmode="lin" valueType="num">
                                      <p:cBhvr>
                                        <p:cTn id="20"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69B3457F-950B-49B3-BCB7-6C804B6C0C88}"/>
              </a:ext>
            </a:extLst>
          </p:cNvPr>
          <p:cNvPicPr>
            <a:picLocks noChangeAspect="1"/>
          </p:cNvPicPr>
          <p:nvPr/>
        </p:nvPicPr>
        <p:blipFill>
          <a:blip r:embed="rId2"/>
          <a:stretch>
            <a:fillRect/>
          </a:stretch>
        </p:blipFill>
        <p:spPr>
          <a:xfrm>
            <a:off x="250903" y="443294"/>
            <a:ext cx="7191129" cy="4661923"/>
          </a:xfrm>
          <a:prstGeom prst="rect">
            <a:avLst/>
          </a:prstGeom>
        </p:spPr>
      </p:pic>
      <p:sp>
        <p:nvSpPr>
          <p:cNvPr id="21507" name="Text Box 3"/>
          <p:cNvSpPr txBox="1">
            <a:spLocks noChangeArrowheads="1"/>
          </p:cNvSpPr>
          <p:nvPr/>
        </p:nvSpPr>
        <p:spPr bwMode="auto">
          <a:xfrm>
            <a:off x="7459663" y="1656139"/>
            <a:ext cx="1371600" cy="267811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400" b="1" dirty="0">
                <a:solidFill>
                  <a:schemeClr val="accent3">
                    <a:lumMod val="20000"/>
                    <a:lumOff val="80000"/>
                  </a:schemeClr>
                </a:solidFill>
                <a:cs typeface="Tahoma" panose="020B0604030504040204" pitchFamily="34" charset="0"/>
              </a:rPr>
              <a:t>Del lado derecho se presenta el listón de gráficas disponibles para cada usuario según su nivel de análisis y decisión.</a:t>
            </a:r>
            <a:endParaRPr lang="es-ES" altLang="es-MX" sz="1400" b="1" dirty="0">
              <a:solidFill>
                <a:schemeClr val="accent3">
                  <a:lumMod val="20000"/>
                  <a:lumOff val="80000"/>
                </a:schemeClr>
              </a:solidFill>
            </a:endParaRPr>
          </a:p>
        </p:txBody>
      </p:sp>
      <p:sp>
        <p:nvSpPr>
          <p:cNvPr id="21508" name="AutoShape 4"/>
          <p:cNvSpPr>
            <a:spLocks noChangeArrowheads="1"/>
          </p:cNvSpPr>
          <p:nvPr/>
        </p:nvSpPr>
        <p:spPr bwMode="auto">
          <a:xfrm rot="7432965">
            <a:off x="6781800" y="19050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21509" name="Text Box 5"/>
          <p:cNvSpPr txBox="1">
            <a:spLocks noChangeArrowheads="1"/>
          </p:cNvSpPr>
          <p:nvPr/>
        </p:nvSpPr>
        <p:spPr bwMode="auto">
          <a:xfrm>
            <a:off x="250825" y="5678248"/>
            <a:ext cx="7250113" cy="67786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76200" cap="sq">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200" b="1" dirty="0">
                <a:latin typeface="Tahoma" panose="020B0604030504040204" pitchFamily="34" charset="0"/>
                <a:cs typeface="Tahoma" panose="020B0604030504040204" pitchFamily="34" charset="0"/>
              </a:rPr>
              <a:t>En todo momento Ud. puede solicitar información particular sobre cada característica de la hoja tal como formulaciones, condiciones de operación, rutinas de preparación y arranque de equipos, métodos de inspección, etc</a:t>
            </a:r>
            <a:r>
              <a:rPr lang="es-ES" altLang="es-MX" sz="1400" b="1" dirty="0">
                <a:latin typeface="Tahoma" panose="020B0604030504040204" pitchFamily="34" charset="0"/>
                <a:cs typeface="Tahoma" panose="020B0604030504040204" pitchFamily="34" charset="0"/>
              </a:rPr>
              <a:t>.</a:t>
            </a:r>
            <a:endParaRPr lang="es-ES" altLang="es-MX" sz="1400" b="1" dirty="0">
              <a:latin typeface="Tahoma" panose="020B0604030504040204" pitchFamily="34" charset="0"/>
            </a:endParaRPr>
          </a:p>
        </p:txBody>
      </p:sp>
      <p:sp>
        <p:nvSpPr>
          <p:cNvPr id="7" name="Medio marco 6"/>
          <p:cNvSpPr/>
          <p:nvPr/>
        </p:nvSpPr>
        <p:spPr>
          <a:xfrm rot="10800000">
            <a:off x="107504" y="260648"/>
            <a:ext cx="8856984"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498638" y="6114781"/>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1948397"/>
            <a:ext cx="37052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5" presetClass="entr" presetSubtype="5" fill="hold" grpId="0" nodeType="afterEffect">
                                  <p:stCondLst>
                                    <p:cond delay="1000"/>
                                  </p:stCondLst>
                                  <p:childTnLst>
                                    <p:set>
                                      <p:cBhvr>
                                        <p:cTn id="11" dur="1" fill="hold">
                                          <p:stCondLst>
                                            <p:cond delay="0"/>
                                          </p:stCondLst>
                                        </p:cTn>
                                        <p:tgtEl>
                                          <p:spTgt spid="21507"/>
                                        </p:tgtEl>
                                        <p:attrNameLst>
                                          <p:attrName>style.visibility</p:attrName>
                                        </p:attrNameLst>
                                      </p:cBhvr>
                                      <p:to>
                                        <p:strVal val="visible"/>
                                      </p:to>
                                    </p:set>
                                    <p:animEffect transition="in" filter="checkerboard(down)">
                                      <p:cBhvr>
                                        <p:cTn id="12" dur="500"/>
                                        <p:tgtEl>
                                          <p:spTgt spid="21507"/>
                                        </p:tgtEl>
                                      </p:cBhvr>
                                    </p:animEffect>
                                  </p:childTnLst>
                                </p:cTn>
                              </p:par>
                            </p:childTnLst>
                          </p:cTn>
                        </p:par>
                        <p:par>
                          <p:cTn id="13" fill="hold" nodeType="afterGroup">
                            <p:stCondLst>
                              <p:cond delay="3000"/>
                            </p:stCondLst>
                            <p:childTnLst>
                              <p:par>
                                <p:cTn id="14" presetID="23" presetClass="entr" presetSubtype="16" fill="hold" grpId="0" nodeType="afterEffect">
                                  <p:stCondLst>
                                    <p:cond delay="1000"/>
                                  </p:stCondLst>
                                  <p:childTnLst>
                                    <p:set>
                                      <p:cBhvr>
                                        <p:cTn id="15" dur="1" fill="hold">
                                          <p:stCondLst>
                                            <p:cond delay="0"/>
                                          </p:stCondLst>
                                        </p:cTn>
                                        <p:tgtEl>
                                          <p:spTgt spid="21509"/>
                                        </p:tgtEl>
                                        <p:attrNameLst>
                                          <p:attrName>style.visibility</p:attrName>
                                        </p:attrNameLst>
                                      </p:cBhvr>
                                      <p:to>
                                        <p:strVal val="visible"/>
                                      </p:to>
                                    </p:set>
                                    <p:anim calcmode="lin" valueType="num">
                                      <p:cBhvr>
                                        <p:cTn id="16" dur="500" fill="hold"/>
                                        <p:tgtEl>
                                          <p:spTgt spid="21509"/>
                                        </p:tgtEl>
                                        <p:attrNameLst>
                                          <p:attrName>ppt_w</p:attrName>
                                        </p:attrNameLst>
                                      </p:cBhvr>
                                      <p:tavLst>
                                        <p:tav tm="0">
                                          <p:val>
                                            <p:fltVal val="0"/>
                                          </p:val>
                                        </p:tav>
                                        <p:tav tm="100000">
                                          <p:val>
                                            <p:strVal val="#ppt_w"/>
                                          </p:val>
                                        </p:tav>
                                      </p:tavLst>
                                    </p:anim>
                                    <p:anim calcmode="lin" valueType="num">
                                      <p:cBhvr>
                                        <p:cTn id="17" dur="500" fill="hold"/>
                                        <p:tgtEl>
                                          <p:spTgt spid="21509"/>
                                        </p:tgtEl>
                                        <p:attrNameLst>
                                          <p:attrName>ppt_h</p:attrName>
                                        </p:attrNameLst>
                                      </p:cBhvr>
                                      <p:tavLst>
                                        <p:tav tm="0">
                                          <p:val>
                                            <p:fltVal val="0"/>
                                          </p:val>
                                        </p:tav>
                                        <p:tav tm="100000">
                                          <p:val>
                                            <p:strVal val="#ppt_h"/>
                                          </p:val>
                                        </p:tav>
                                      </p:tavLst>
                                    </p:anim>
                                  </p:childTnLst>
                                </p:cTn>
                              </p:par>
                            </p:childTnLst>
                          </p:cTn>
                        </p:par>
                        <p:par>
                          <p:cTn id="18" fill="hold">
                            <p:stCondLst>
                              <p:cond delay="4500"/>
                            </p:stCondLst>
                            <p:childTnLst>
                              <p:par>
                                <p:cTn id="19" presetID="42"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nimBg="1"/>
      <p:bldP spid="2150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F483EFA-5ABF-438B-89C1-8A044A1F7760}"/>
              </a:ext>
            </a:extLst>
          </p:cNvPr>
          <p:cNvPicPr>
            <a:picLocks noChangeAspect="1"/>
          </p:cNvPicPr>
          <p:nvPr/>
        </p:nvPicPr>
        <p:blipFill>
          <a:blip r:embed="rId2"/>
          <a:stretch>
            <a:fillRect/>
          </a:stretch>
        </p:blipFill>
        <p:spPr>
          <a:xfrm>
            <a:off x="2882968" y="1325202"/>
            <a:ext cx="6091910" cy="4551724"/>
          </a:xfrm>
          <a:prstGeom prst="rect">
            <a:avLst/>
          </a:prstGeom>
        </p:spPr>
      </p:pic>
      <p:sp>
        <p:nvSpPr>
          <p:cNvPr id="22531" name="Text Box 3"/>
          <p:cNvSpPr txBox="1">
            <a:spLocks noChangeArrowheads="1"/>
          </p:cNvSpPr>
          <p:nvPr/>
        </p:nvSpPr>
        <p:spPr bwMode="auto">
          <a:xfrm>
            <a:off x="457200" y="1752600"/>
            <a:ext cx="2286000" cy="2292350"/>
          </a:xfrm>
          <a:prstGeom prst="rect">
            <a:avLst/>
          </a:prstGeom>
          <a:noFill/>
          <a:ln>
            <a:noFill/>
          </a:ln>
          <a:effectLst/>
          <a:extLst>
            <a:ext uri="{909E8E84-426E-40DD-AFC4-6F175D3DCCD1}">
              <a14:hiddenFill xmlns:a14="http://schemas.microsoft.com/office/drawing/2010/main">
                <a:solidFill>
                  <a:schemeClr val="accent2">
                    <a:alpha val="50000"/>
                  </a:schemeClr>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s-ES" sz="1600" b="1" dirty="0">
                <a:solidFill>
                  <a:srgbClr val="FFFF66"/>
                </a:solidFill>
                <a:effectLst>
                  <a:outerShdw blurRad="38100" dist="38100" dir="2700000" algn="tl">
                    <a:srgbClr val="000000"/>
                  </a:outerShdw>
                </a:effectLst>
                <a:latin typeface="Tahoma" charset="0"/>
              </a:rPr>
              <a:t>Mediante el estudio de Capacidad del proceso, </a:t>
            </a:r>
            <a:r>
              <a:rPr lang="es-ES" sz="1600" b="1" dirty="0" err="1">
                <a:solidFill>
                  <a:srgbClr val="FFFF66"/>
                </a:solidFill>
                <a:effectLst>
                  <a:outerShdw blurRad="38100" dist="38100" dir="2700000" algn="tl">
                    <a:srgbClr val="000000"/>
                  </a:outerShdw>
                </a:effectLst>
                <a:latin typeface="Tahoma" charset="0"/>
              </a:rPr>
              <a:t>SuperCEP</a:t>
            </a:r>
            <a:r>
              <a:rPr lang="es-ES" sz="1600" b="1" dirty="0">
                <a:solidFill>
                  <a:srgbClr val="FFFF66"/>
                </a:solidFill>
                <a:effectLst>
                  <a:outerShdw blurRad="38100" dist="38100" dir="2700000" algn="tl">
                    <a:srgbClr val="000000"/>
                  </a:outerShdw>
                </a:effectLst>
                <a:latin typeface="Tahoma" charset="0"/>
              </a:rPr>
              <a:t>  le permite saber si es posible cumplir con las especificaciones y tolerancias exigidas por el cliente</a:t>
            </a:r>
            <a:r>
              <a:rPr lang="es-ES" sz="1400" b="1" dirty="0">
                <a:solidFill>
                  <a:srgbClr val="FFFF66"/>
                </a:solidFill>
                <a:effectLst>
                  <a:outerShdw blurRad="38100" dist="38100" dir="2700000" algn="tl">
                    <a:srgbClr val="000000"/>
                  </a:outerShdw>
                </a:effectLst>
                <a:latin typeface="Tahoma" charset="0"/>
              </a:rPr>
              <a:t>.</a:t>
            </a:r>
          </a:p>
        </p:txBody>
      </p:sp>
      <p:sp>
        <p:nvSpPr>
          <p:cNvPr id="22532" name="Text Box 4"/>
          <p:cNvSpPr txBox="1">
            <a:spLocks noChangeArrowheads="1"/>
          </p:cNvSpPr>
          <p:nvPr/>
        </p:nvSpPr>
        <p:spPr bwMode="auto">
          <a:xfrm>
            <a:off x="609600" y="4343400"/>
            <a:ext cx="1828800" cy="17938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latin typeface="Tahoma" panose="020B0604030504040204" pitchFamily="34" charset="0"/>
              </a:rPr>
              <a:t>Este estudio está basado en las teorías estadísticas de las distribuciones de frecuencias Normal y No Normal.</a:t>
            </a:r>
          </a:p>
        </p:txBody>
      </p:sp>
      <p:sp>
        <p:nvSpPr>
          <p:cNvPr id="22533" name="Text Box 5"/>
          <p:cNvSpPr txBox="1">
            <a:spLocks noChangeArrowheads="1"/>
          </p:cNvSpPr>
          <p:nvPr/>
        </p:nvSpPr>
        <p:spPr bwMode="auto">
          <a:xfrm>
            <a:off x="685800" y="720725"/>
            <a:ext cx="6134100" cy="5175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latin typeface="Tahoma" panose="020B0604030504040204" pitchFamily="34" charset="0"/>
              </a:rPr>
              <a:t>El encabezado automático identifica totalmente la procedencia de los datos del estudio.</a:t>
            </a:r>
          </a:p>
        </p:txBody>
      </p:sp>
      <p:sp>
        <p:nvSpPr>
          <p:cNvPr id="22534" name="AutoShape 6"/>
          <p:cNvSpPr>
            <a:spLocks noChangeArrowheads="1"/>
          </p:cNvSpPr>
          <p:nvPr/>
        </p:nvSpPr>
        <p:spPr bwMode="auto">
          <a:xfrm rot="1938359">
            <a:off x="2082800" y="1373188"/>
            <a:ext cx="762000" cy="363537"/>
          </a:xfrm>
          <a:custGeom>
            <a:avLst/>
            <a:gdLst>
              <a:gd name="T0" fmla="*/ 711244097 w 21600"/>
              <a:gd name="T1" fmla="*/ 0 h 21600"/>
              <a:gd name="T2" fmla="*/ 0 w 21600"/>
              <a:gd name="T3" fmla="*/ 51488419 h 21600"/>
              <a:gd name="T4" fmla="*/ 711244097 w 21600"/>
              <a:gd name="T5" fmla="*/ 102976551 h 21600"/>
              <a:gd name="T6" fmla="*/ 948325475 w 21600"/>
              <a:gd name="T7" fmla="*/ 514884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 name="Medio marco 8"/>
          <p:cNvSpPr/>
          <p:nvPr/>
        </p:nvSpPr>
        <p:spPr>
          <a:xfrm>
            <a:off x="251520" y="260648"/>
            <a:ext cx="8568952"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0" name="Grupo 9"/>
          <p:cNvGrpSpPr/>
          <p:nvPr/>
        </p:nvGrpSpPr>
        <p:grpSpPr>
          <a:xfrm>
            <a:off x="107504" y="116632"/>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iterate type="wd">
                                    <p:tmPct val="76000"/>
                                  </p:iterate>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300"/>
                                        <p:tgtEl>
                                          <p:spTgt spid="22531"/>
                                        </p:tgtEl>
                                      </p:cBhvr>
                                    </p:animEffect>
                                  </p:childTnLst>
                                </p:cTn>
                              </p:par>
                            </p:childTnLst>
                          </p:cTn>
                        </p:par>
                        <p:par>
                          <p:cTn id="8" fill="hold">
                            <p:stCondLst>
                              <p:cond delay="7000"/>
                            </p:stCondLst>
                            <p:childTnLst>
                              <p:par>
                                <p:cTn id="9" presetID="5" presetClass="entr" presetSubtype="10" fill="hold" grpId="0" nodeType="afterEffect">
                                  <p:stCondLst>
                                    <p:cond delay="2000"/>
                                  </p:stCondLst>
                                  <p:childTnLst>
                                    <p:set>
                                      <p:cBhvr>
                                        <p:cTn id="10" dur="1" fill="hold">
                                          <p:stCondLst>
                                            <p:cond delay="0"/>
                                          </p:stCondLst>
                                        </p:cTn>
                                        <p:tgtEl>
                                          <p:spTgt spid="22532"/>
                                        </p:tgtEl>
                                        <p:attrNameLst>
                                          <p:attrName>style.visibility</p:attrName>
                                        </p:attrNameLst>
                                      </p:cBhvr>
                                      <p:to>
                                        <p:strVal val="visible"/>
                                      </p:to>
                                    </p:set>
                                    <p:animEffect transition="in" filter="checkerboard(across)">
                                      <p:cBhvr>
                                        <p:cTn id="11" dur="500"/>
                                        <p:tgtEl>
                                          <p:spTgt spid="22532"/>
                                        </p:tgtEl>
                                      </p:cBhvr>
                                    </p:animEffect>
                                  </p:childTnLst>
                                </p:cTn>
                              </p:par>
                            </p:childTnLst>
                          </p:cTn>
                        </p:par>
                        <p:par>
                          <p:cTn id="12" fill="hold">
                            <p:stCondLst>
                              <p:cond delay="9500"/>
                            </p:stCondLst>
                            <p:childTnLst>
                              <p:par>
                                <p:cTn id="13" presetID="23" presetClass="entr" presetSubtype="16" fill="hold" grpId="0" nodeType="afterEffect">
                                  <p:stCondLst>
                                    <p:cond delay="2000"/>
                                  </p:stCondLst>
                                  <p:childTnLst>
                                    <p:set>
                                      <p:cBhvr>
                                        <p:cTn id="14" dur="1" fill="hold">
                                          <p:stCondLst>
                                            <p:cond delay="0"/>
                                          </p:stCondLst>
                                        </p:cTn>
                                        <p:tgtEl>
                                          <p:spTgt spid="22533"/>
                                        </p:tgtEl>
                                        <p:attrNameLst>
                                          <p:attrName>style.visibility</p:attrName>
                                        </p:attrNameLst>
                                      </p:cBhvr>
                                      <p:to>
                                        <p:strVal val="visible"/>
                                      </p:to>
                                    </p:set>
                                    <p:anim calcmode="lin" valueType="num">
                                      <p:cBhvr>
                                        <p:cTn id="15" dur="500" fill="hold"/>
                                        <p:tgtEl>
                                          <p:spTgt spid="22533"/>
                                        </p:tgtEl>
                                        <p:attrNameLst>
                                          <p:attrName>ppt_w</p:attrName>
                                        </p:attrNameLst>
                                      </p:cBhvr>
                                      <p:tavLst>
                                        <p:tav tm="0">
                                          <p:val>
                                            <p:fltVal val="0"/>
                                          </p:val>
                                        </p:tav>
                                        <p:tav tm="100000">
                                          <p:val>
                                            <p:strVal val="#ppt_w"/>
                                          </p:val>
                                        </p:tav>
                                      </p:tavLst>
                                    </p:anim>
                                    <p:anim calcmode="lin" valueType="num">
                                      <p:cBhvr>
                                        <p:cTn id="16" dur="500" fill="hold"/>
                                        <p:tgtEl>
                                          <p:spTgt spid="22533"/>
                                        </p:tgtEl>
                                        <p:attrNameLst>
                                          <p:attrName>ppt_h</p:attrName>
                                        </p:attrNameLst>
                                      </p:cBhvr>
                                      <p:tavLst>
                                        <p:tav tm="0">
                                          <p:val>
                                            <p:fltVal val="0"/>
                                          </p:val>
                                        </p:tav>
                                        <p:tav tm="100000">
                                          <p:val>
                                            <p:strVal val="#ppt_h"/>
                                          </p:val>
                                        </p:tav>
                                      </p:tavLst>
                                    </p:anim>
                                  </p:childTnLst>
                                </p:cTn>
                              </p:par>
                            </p:childTnLst>
                          </p:cTn>
                        </p:par>
                        <p:par>
                          <p:cTn id="17" fill="hold">
                            <p:stCondLst>
                              <p:cond delay="12000"/>
                            </p:stCondLst>
                            <p:childTnLst>
                              <p:par>
                                <p:cTn id="18" presetID="23" presetClass="entr" presetSubtype="32" fill="hold" grpId="0" nodeType="afterEffect">
                                  <p:stCondLst>
                                    <p:cond delay="0"/>
                                  </p:stCondLst>
                                  <p:childTnLst>
                                    <p:set>
                                      <p:cBhvr>
                                        <p:cTn id="19" dur="1" fill="hold">
                                          <p:stCondLst>
                                            <p:cond delay="0"/>
                                          </p:stCondLst>
                                        </p:cTn>
                                        <p:tgtEl>
                                          <p:spTgt spid="22534"/>
                                        </p:tgtEl>
                                        <p:attrNameLst>
                                          <p:attrName>style.visibility</p:attrName>
                                        </p:attrNameLst>
                                      </p:cBhvr>
                                      <p:to>
                                        <p:strVal val="visible"/>
                                      </p:to>
                                    </p:set>
                                    <p:anim calcmode="lin" valueType="num">
                                      <p:cBhvr>
                                        <p:cTn id="20" dur="500" fill="hold"/>
                                        <p:tgtEl>
                                          <p:spTgt spid="22534"/>
                                        </p:tgtEl>
                                        <p:attrNameLst>
                                          <p:attrName>ppt_w</p:attrName>
                                        </p:attrNameLst>
                                      </p:cBhvr>
                                      <p:tavLst>
                                        <p:tav tm="0">
                                          <p:val>
                                            <p:strVal val="4*#ppt_w"/>
                                          </p:val>
                                        </p:tav>
                                        <p:tav tm="100000">
                                          <p:val>
                                            <p:strVal val="#ppt_w"/>
                                          </p:val>
                                        </p:tav>
                                      </p:tavLst>
                                    </p:anim>
                                    <p:anim calcmode="lin" valueType="num">
                                      <p:cBhvr>
                                        <p:cTn id="21" dur="500" fill="hold"/>
                                        <p:tgtEl>
                                          <p:spTgt spid="225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5E78F7-C941-4210-A6A2-C4660EB7D732}"/>
              </a:ext>
            </a:extLst>
          </p:cNvPr>
          <p:cNvPicPr>
            <a:picLocks noChangeAspect="1"/>
          </p:cNvPicPr>
          <p:nvPr/>
        </p:nvPicPr>
        <p:blipFill>
          <a:blip r:embed="rId2"/>
          <a:stretch>
            <a:fillRect/>
          </a:stretch>
        </p:blipFill>
        <p:spPr>
          <a:xfrm>
            <a:off x="2400300" y="1560453"/>
            <a:ext cx="5600700" cy="3936152"/>
          </a:xfrm>
          <a:prstGeom prst="rect">
            <a:avLst/>
          </a:prstGeom>
        </p:spPr>
      </p:pic>
      <p:sp>
        <p:nvSpPr>
          <p:cNvPr id="23555" name="Text Box 3"/>
          <p:cNvSpPr txBox="1">
            <a:spLocks noChangeArrowheads="1"/>
          </p:cNvSpPr>
          <p:nvPr/>
        </p:nvSpPr>
        <p:spPr bwMode="auto">
          <a:xfrm>
            <a:off x="1331640" y="762000"/>
            <a:ext cx="6669360" cy="7381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rgbClr val="FFFF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latin typeface="Tahoma" panose="020B0604030504040204" pitchFamily="34" charset="0"/>
              </a:rPr>
              <a:t>En la sección gráfica tiene Ud.: * Histograma con escala de frecuencias y marcas de clase. * Indicadores de la media, desviación estándar y límites de especificación. * Curva teórica normal.</a:t>
            </a:r>
          </a:p>
        </p:txBody>
      </p:sp>
      <p:sp>
        <p:nvSpPr>
          <p:cNvPr id="23557" name="Text Box 5"/>
          <p:cNvSpPr txBox="1">
            <a:spLocks noChangeArrowheads="1"/>
          </p:cNvSpPr>
          <p:nvPr/>
        </p:nvSpPr>
        <p:spPr bwMode="auto">
          <a:xfrm>
            <a:off x="1219200" y="5536678"/>
            <a:ext cx="7315200" cy="954088"/>
          </a:xfrm>
          <a:prstGeom prst="rect">
            <a:avLst/>
          </a:pr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57150" cap="sq">
                <a:pattFill prst="wdUpDiag">
                  <a:fgClr>
                    <a:schemeClr val="tx1"/>
                  </a:fgClr>
                  <a:bgClr>
                    <a:schemeClr val="folHlink"/>
                  </a:bgClr>
                </a:patt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latin typeface="Tahoma" panose="020B0604030504040204" pitchFamily="34" charset="0"/>
              </a:rPr>
              <a:t>En la sección numérica tiene Ud.: * Media y Desviación estándar. * Tolerancia, Variabilidad y Capacidad Potencial Cp. * zetas e índice de Habilidad del Proceso </a:t>
            </a:r>
            <a:r>
              <a:rPr lang="es-ES" altLang="es-MX" sz="1400" b="1" dirty="0" err="1">
                <a:solidFill>
                  <a:srgbClr val="FFC000"/>
                </a:solidFill>
                <a:latin typeface="Tahoma" panose="020B0604030504040204" pitchFamily="34" charset="0"/>
              </a:rPr>
              <a:t>Cpk</a:t>
            </a:r>
            <a:r>
              <a:rPr lang="es-ES" altLang="es-MX" sz="1400" b="1" dirty="0">
                <a:solidFill>
                  <a:srgbClr val="FFC000"/>
                </a:solidFill>
                <a:latin typeface="Tahoma" panose="020B0604030504040204" pitchFamily="34" charset="0"/>
              </a:rPr>
              <a:t>. * Sesgo, </a:t>
            </a:r>
            <a:r>
              <a:rPr lang="es-ES" altLang="es-MX" sz="1400" b="1" dirty="0" err="1">
                <a:solidFill>
                  <a:srgbClr val="FFC000"/>
                </a:solidFill>
                <a:latin typeface="Tahoma" panose="020B0604030504040204" pitchFamily="34" charset="0"/>
              </a:rPr>
              <a:t>curtosis</a:t>
            </a:r>
            <a:r>
              <a:rPr lang="es-ES" altLang="es-MX" sz="1400" b="1" dirty="0">
                <a:solidFill>
                  <a:srgbClr val="FFC000"/>
                </a:solidFill>
                <a:latin typeface="Tahoma" panose="020B0604030504040204" pitchFamily="34" charset="0"/>
              </a:rPr>
              <a:t> y análisis de normalidad. * Población no conforme teórica y observada</a:t>
            </a:r>
          </a:p>
        </p:txBody>
      </p:sp>
      <p:sp>
        <p:nvSpPr>
          <p:cNvPr id="23562" name="Rectangle 10"/>
          <p:cNvSpPr>
            <a:spLocks noChangeArrowheads="1"/>
          </p:cNvSpPr>
          <p:nvPr/>
        </p:nvSpPr>
        <p:spPr bwMode="auto">
          <a:xfrm>
            <a:off x="646608" y="2015964"/>
            <a:ext cx="152251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200" b="1" dirty="0">
                <a:solidFill>
                  <a:schemeClr val="accent1">
                    <a:lumMod val="20000"/>
                    <a:lumOff val="80000"/>
                  </a:schemeClr>
                </a:solidFill>
              </a:rPr>
              <a:t>Mediante el listón de botones Ud. podrá: </a:t>
            </a:r>
          </a:p>
          <a:p>
            <a:pPr marL="171450" indent="-171450" algn="just" eaLnBrk="1" hangingPunct="1">
              <a:buClr>
                <a:srgbClr val="00FF00"/>
              </a:buClr>
              <a:buFont typeface="Wingdings 3" panose="05040102010807070707" pitchFamily="18" charset="2"/>
              <a:buChar char=""/>
              <a:defRPr/>
            </a:pPr>
            <a:r>
              <a:rPr lang="es-ES" altLang="es-MX" sz="1200" b="1" dirty="0">
                <a:solidFill>
                  <a:schemeClr val="accent1">
                    <a:lumMod val="20000"/>
                    <a:lumOff val="80000"/>
                  </a:schemeClr>
                </a:solidFill>
              </a:rPr>
              <a:t>Exportar el estudio a otro programa. </a:t>
            </a:r>
          </a:p>
          <a:p>
            <a:pPr marL="171450" indent="-171450" algn="just" eaLnBrk="1" hangingPunct="1">
              <a:buClr>
                <a:srgbClr val="00FF00"/>
              </a:buClr>
              <a:buFont typeface="Wingdings 3" panose="05040102010807070707" pitchFamily="18" charset="2"/>
              <a:buChar char=""/>
              <a:defRPr/>
            </a:pPr>
            <a:r>
              <a:rPr lang="es-ES" altLang="es-MX" sz="1200" b="1" dirty="0">
                <a:solidFill>
                  <a:schemeClr val="accent1">
                    <a:lumMod val="20000"/>
                    <a:lumOff val="80000"/>
                  </a:schemeClr>
                </a:solidFill>
              </a:rPr>
              <a:t>Reconfigurar los parámetros y el alcance. </a:t>
            </a:r>
          </a:p>
          <a:p>
            <a:pPr marL="171450" indent="-171450" algn="just" eaLnBrk="1" hangingPunct="1">
              <a:buClr>
                <a:srgbClr val="00FF00"/>
              </a:buClr>
              <a:buFont typeface="Wingdings 3" panose="05040102010807070707" pitchFamily="18" charset="2"/>
              <a:buChar char=""/>
              <a:defRPr/>
            </a:pPr>
            <a:r>
              <a:rPr lang="es-ES" altLang="es-MX" sz="1200" b="1" dirty="0">
                <a:solidFill>
                  <a:schemeClr val="accent1">
                    <a:lumMod val="20000"/>
                    <a:lumOff val="80000"/>
                  </a:schemeClr>
                </a:solidFill>
              </a:rPr>
              <a:t>Cambiar colores y tipos de letra.</a:t>
            </a:r>
          </a:p>
          <a:p>
            <a:pPr marL="171450" indent="-171450" algn="just" eaLnBrk="1" hangingPunct="1">
              <a:buClr>
                <a:srgbClr val="00FF00"/>
              </a:buClr>
              <a:buFont typeface="Wingdings 3" panose="05040102010807070707" pitchFamily="18" charset="2"/>
              <a:buChar char=""/>
              <a:defRPr/>
            </a:pPr>
            <a:r>
              <a:rPr lang="es-ES" altLang="es-MX" sz="1200" b="1" dirty="0">
                <a:solidFill>
                  <a:schemeClr val="accent1">
                    <a:lumMod val="20000"/>
                    <a:lumOff val="80000"/>
                  </a:schemeClr>
                </a:solidFill>
              </a:rPr>
              <a:t>Imprimir el estudio</a:t>
            </a:r>
          </a:p>
        </p:txBody>
      </p:sp>
      <p:sp>
        <p:nvSpPr>
          <p:cNvPr id="3" name="Flecha a la derecha con bandas 2"/>
          <p:cNvSpPr/>
          <p:nvPr/>
        </p:nvSpPr>
        <p:spPr>
          <a:xfrm>
            <a:off x="1619672" y="5175284"/>
            <a:ext cx="747713" cy="288925"/>
          </a:xfrm>
          <a:prstGeom prst="striped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s-MX"/>
          </a:p>
        </p:txBody>
      </p:sp>
      <p:sp>
        <p:nvSpPr>
          <p:cNvPr id="8" name="Medio marco 7"/>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0" name="Grupo 9"/>
          <p:cNvGrpSpPr/>
          <p:nvPr/>
        </p:nvGrpSpPr>
        <p:grpSpPr>
          <a:xfrm>
            <a:off x="179512" y="116632"/>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240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900" fill="hold"/>
                                        <p:tgtEl>
                                          <p:spTgt spid="23557"/>
                                        </p:tgtEl>
                                        <p:attrNameLst>
                                          <p:attrName>ppt_w</p:attrName>
                                        </p:attrNameLst>
                                      </p:cBhvr>
                                      <p:tavLst>
                                        <p:tav tm="0">
                                          <p:val>
                                            <p:fltVal val="0"/>
                                          </p:val>
                                        </p:tav>
                                        <p:tav tm="100000">
                                          <p:val>
                                            <p:strVal val="#ppt_w"/>
                                          </p:val>
                                        </p:tav>
                                      </p:tavLst>
                                    </p:anim>
                                    <p:anim calcmode="lin" valueType="num">
                                      <p:cBhvr>
                                        <p:cTn id="13" dur="900" fill="hold"/>
                                        <p:tgtEl>
                                          <p:spTgt spid="23557"/>
                                        </p:tgtEl>
                                        <p:attrNameLst>
                                          <p:attrName>ppt_h</p:attrName>
                                        </p:attrNameLst>
                                      </p:cBhvr>
                                      <p:tavLst>
                                        <p:tav tm="0">
                                          <p:val>
                                            <p:fltVal val="0"/>
                                          </p:val>
                                        </p:tav>
                                        <p:tav tm="100000">
                                          <p:val>
                                            <p:strVal val="#ppt_h"/>
                                          </p:val>
                                        </p:tav>
                                      </p:tavLst>
                                    </p:anim>
                                  </p:childTnLst>
                                </p:cTn>
                              </p:par>
                            </p:childTnLst>
                          </p:cTn>
                        </p:par>
                        <p:par>
                          <p:cTn id="14" fill="hold" nodeType="withGroup">
                            <p:stCondLst>
                              <p:cond delay="3800"/>
                            </p:stCondLst>
                            <p:childTnLst>
                              <p:par>
                                <p:cTn id="15" presetID="9" presetClass="entr" presetSubtype="0" fill="hold" grpId="0" nodeType="afterEffect">
                                  <p:stCondLst>
                                    <p:cond delay="5700"/>
                                  </p:stCondLst>
                                  <p:childTnLst>
                                    <p:set>
                                      <p:cBhvr>
                                        <p:cTn id="16" dur="1" fill="hold">
                                          <p:stCondLst>
                                            <p:cond delay="0"/>
                                          </p:stCondLst>
                                        </p:cTn>
                                        <p:tgtEl>
                                          <p:spTgt spid="23562"/>
                                        </p:tgtEl>
                                        <p:attrNameLst>
                                          <p:attrName>style.visibility</p:attrName>
                                        </p:attrNameLst>
                                      </p:cBhvr>
                                      <p:to>
                                        <p:strVal val="visible"/>
                                      </p:to>
                                    </p:set>
                                    <p:animEffect transition="in" filter="dissolve">
                                      <p:cBhvr>
                                        <p:cTn id="17" dur="1000"/>
                                        <p:tgtEl>
                                          <p:spTgt spid="23562"/>
                                        </p:tgtEl>
                                      </p:cBhvr>
                                    </p:animEffect>
                                  </p:childTnLst>
                                </p:cTn>
                              </p:par>
                              <p:par>
                                <p:cTn id="18" presetID="1" presetClass="entr" presetSubtype="0" fill="hold" grpId="0" nodeType="withEffect">
                                  <p:stCondLst>
                                    <p:cond delay="730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7" grpId="0" autoUpdateAnimBg="0"/>
      <p:bldP spid="23562" grpId="0" autoUpdateAnimBg="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69EB794-F1B5-4EC7-87EE-925D53C89CCE}"/>
              </a:ext>
            </a:extLst>
          </p:cNvPr>
          <p:cNvPicPr>
            <a:picLocks noChangeAspect="1"/>
          </p:cNvPicPr>
          <p:nvPr/>
        </p:nvPicPr>
        <p:blipFill>
          <a:blip r:embed="rId2"/>
          <a:stretch>
            <a:fillRect/>
          </a:stretch>
        </p:blipFill>
        <p:spPr>
          <a:xfrm>
            <a:off x="1323293" y="1614521"/>
            <a:ext cx="6743700" cy="5038725"/>
          </a:xfrm>
          <a:prstGeom prst="rect">
            <a:avLst/>
          </a:prstGeom>
        </p:spPr>
      </p:pic>
      <p:sp>
        <p:nvSpPr>
          <p:cNvPr id="35842" name="Text Box 2"/>
          <p:cNvSpPr txBox="1">
            <a:spLocks noChangeArrowheads="1"/>
          </p:cNvSpPr>
          <p:nvPr/>
        </p:nvSpPr>
        <p:spPr bwMode="auto">
          <a:xfrm>
            <a:off x="647700" y="657225"/>
            <a:ext cx="7848600" cy="7386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FF66"/>
                </a:solidFill>
                <a:latin typeface="Tahoma" panose="020B0604030504040204" pitchFamily="34" charset="0"/>
              </a:rPr>
              <a:t>Dentro de las opciones de configuración Ud. variará: * Fecha inicial y final. * Número de intervalos. * Nivel de confianza de 1 a 6 s. * Filtro de datos. * Análisis Normal o No Normal. * Idioma de la presentación.</a:t>
            </a:r>
          </a:p>
        </p:txBody>
      </p:sp>
      <p:sp>
        <p:nvSpPr>
          <p:cNvPr id="5" name="Medio marco 4"/>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35844" name="AutoShape 4"/>
          <p:cNvSpPr>
            <a:spLocks noChangeArrowheads="1"/>
          </p:cNvSpPr>
          <p:nvPr/>
        </p:nvSpPr>
        <p:spPr bwMode="auto">
          <a:xfrm rot="19693173">
            <a:off x="3680837" y="3522664"/>
            <a:ext cx="838200" cy="439737"/>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nvGrpSpPr>
          <p:cNvPr id="10" name="Grupo 9"/>
          <p:cNvGrpSpPr/>
          <p:nvPr/>
        </p:nvGrpSpPr>
        <p:grpSpPr>
          <a:xfrm>
            <a:off x="179512" y="116632"/>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7" name="Imagen 6">
            <a:extLst>
              <a:ext uri="{FF2B5EF4-FFF2-40B4-BE49-F238E27FC236}">
                <a16:creationId xmlns:a16="http://schemas.microsoft.com/office/drawing/2014/main" id="{2B358A4A-5C38-4789-8574-1ED5F0C72075}"/>
              </a:ext>
            </a:extLst>
          </p:cNvPr>
          <p:cNvPicPr>
            <a:picLocks noChangeAspect="1"/>
          </p:cNvPicPr>
          <p:nvPr/>
        </p:nvPicPr>
        <p:blipFill>
          <a:blip r:embed="rId5"/>
          <a:stretch>
            <a:fillRect/>
          </a:stretch>
        </p:blipFill>
        <p:spPr>
          <a:xfrm>
            <a:off x="4499992" y="2788493"/>
            <a:ext cx="3314700" cy="3952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100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11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7DA8184-2837-46E7-ACB3-249ABD303B39}"/>
              </a:ext>
            </a:extLst>
          </p:cNvPr>
          <p:cNvPicPr>
            <a:picLocks noChangeAspect="1"/>
          </p:cNvPicPr>
          <p:nvPr/>
        </p:nvPicPr>
        <p:blipFill>
          <a:blip r:embed="rId2"/>
          <a:stretch>
            <a:fillRect/>
          </a:stretch>
        </p:blipFill>
        <p:spPr>
          <a:xfrm>
            <a:off x="1763688" y="620688"/>
            <a:ext cx="6152959" cy="4536504"/>
          </a:xfrm>
          <a:prstGeom prst="rect">
            <a:avLst/>
          </a:prstGeom>
        </p:spPr>
      </p:pic>
      <p:sp>
        <p:nvSpPr>
          <p:cNvPr id="26631" name="Text Box 7"/>
          <p:cNvSpPr txBox="1">
            <a:spLocks noChangeArrowheads="1"/>
          </p:cNvSpPr>
          <p:nvPr/>
        </p:nvSpPr>
        <p:spPr bwMode="auto">
          <a:xfrm>
            <a:off x="1479376" y="5229200"/>
            <a:ext cx="6477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latin typeface="Tahoma" panose="020B0604030504040204" pitchFamily="34" charset="0"/>
              </a:rPr>
              <a:t>También puede obtenerse un Histograma Colectivo en el cual Ud. analizará simultáneamente todas las características de calidad en una sola pantalla. De este modo se aprecia rápidamente qué variable o atributo requiere mayor cuidado</a:t>
            </a:r>
          </a:p>
        </p:txBody>
      </p:sp>
      <p:sp>
        <p:nvSpPr>
          <p:cNvPr id="4" name="Medio marco 3"/>
          <p:cNvSpPr/>
          <p:nvPr/>
        </p:nvSpPr>
        <p:spPr>
          <a:xfrm>
            <a:off x="395536" y="260648"/>
            <a:ext cx="8424936"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7" name="Grupo 6"/>
          <p:cNvGrpSpPr/>
          <p:nvPr/>
        </p:nvGrpSpPr>
        <p:grpSpPr>
          <a:xfrm>
            <a:off x="251520" y="116632"/>
            <a:ext cx="609866" cy="698594"/>
            <a:chOff x="395536" y="260648"/>
            <a:chExt cx="609866" cy="698594"/>
          </a:xfrm>
        </p:grpSpPr>
        <p:grpSp>
          <p:nvGrpSpPr>
            <p:cNvPr id="8" name="Grupo 7"/>
            <p:cNvGrpSpPr/>
            <p:nvPr/>
          </p:nvGrpSpPr>
          <p:grpSpPr>
            <a:xfrm>
              <a:off x="395536" y="371285"/>
              <a:ext cx="144016" cy="587957"/>
              <a:chOff x="1087834" y="836712"/>
              <a:chExt cx="169466" cy="587957"/>
            </a:xfrm>
          </p:grpSpPr>
          <p:sp>
            <p:nvSpPr>
              <p:cNvPr id="11" name="Rectángulo 10"/>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a:blip r:embed="rId3"/>
              <a:stretch>
                <a:fillRect/>
              </a:stretch>
            </p:blipFill>
            <p:spPr>
              <a:xfrm rot="16200000">
                <a:off x="943811" y="1109425"/>
                <a:ext cx="450925" cy="162876"/>
              </a:xfrm>
              <a:prstGeom prst="rect">
                <a:avLst/>
              </a:prstGeom>
            </p:spPr>
          </p:pic>
        </p:grpSp>
        <p:pic>
          <p:nvPicPr>
            <p:cNvPr id="9" name="Imagen 8"/>
            <p:cNvPicPr>
              <a:picLocks noChangeAspect="1"/>
            </p:cNvPicPr>
            <p:nvPr/>
          </p:nvPicPr>
          <p:blipFill>
            <a:blip r:embed="rId4"/>
            <a:stretch>
              <a:fillRect/>
            </a:stretch>
          </p:blipFill>
          <p:spPr>
            <a:xfrm>
              <a:off x="521921" y="260648"/>
              <a:ext cx="483481" cy="144016"/>
            </a:xfrm>
            <a:prstGeom prst="rect">
              <a:avLst/>
            </a:prstGeom>
          </p:spPr>
        </p:pic>
        <p:sp>
          <p:nvSpPr>
            <p:cNvPr id="10" name="Combinar 9"/>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500" fill="hold"/>
                                        <p:tgtEl>
                                          <p:spTgt spid="26631"/>
                                        </p:tgtEl>
                                        <p:attrNameLst>
                                          <p:attrName>ppt_x</p:attrName>
                                        </p:attrNameLst>
                                      </p:cBhvr>
                                      <p:tavLst>
                                        <p:tav tm="0">
                                          <p:val>
                                            <p:strVal val="0-#ppt_w/2"/>
                                          </p:val>
                                        </p:tav>
                                        <p:tav tm="100000">
                                          <p:val>
                                            <p:strVal val="#ppt_x"/>
                                          </p:val>
                                        </p:tav>
                                      </p:tavLst>
                                    </p:anim>
                                    <p:anim calcmode="lin" valueType="num">
                                      <p:cBhvr additive="base">
                                        <p:cTn id="8"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5BBADC6-506B-42DA-9A05-C5A7F422AE64}"/>
              </a:ext>
            </a:extLst>
          </p:cNvPr>
          <p:cNvPicPr>
            <a:picLocks noChangeAspect="1"/>
          </p:cNvPicPr>
          <p:nvPr/>
        </p:nvPicPr>
        <p:blipFill>
          <a:blip r:embed="rId2"/>
          <a:stretch>
            <a:fillRect/>
          </a:stretch>
        </p:blipFill>
        <p:spPr>
          <a:xfrm>
            <a:off x="2915816" y="1299597"/>
            <a:ext cx="5137241" cy="3577203"/>
          </a:xfrm>
          <a:prstGeom prst="rect">
            <a:avLst/>
          </a:prstGeom>
        </p:spPr>
      </p:pic>
      <p:sp>
        <p:nvSpPr>
          <p:cNvPr id="27656" name="Text Box 8"/>
          <p:cNvSpPr txBox="1">
            <a:spLocks noChangeArrowheads="1"/>
          </p:cNvSpPr>
          <p:nvPr/>
        </p:nvSpPr>
        <p:spPr bwMode="auto">
          <a:xfrm>
            <a:off x="475629" y="1524000"/>
            <a:ext cx="2318792"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La técnica estadística del Gráfico de Control le permitirá monitorear un proceso estable para determinar en qué momento se justifica intervenir para corregir una causa probable de variación. </a:t>
            </a:r>
          </a:p>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También se utiliza para mostrar evidencia estadística de la buena estabilidad o control del proceso.</a:t>
            </a:r>
          </a:p>
        </p:txBody>
      </p:sp>
      <p:sp>
        <p:nvSpPr>
          <p:cNvPr id="27657" name="Text Box 9"/>
          <p:cNvSpPr txBox="1">
            <a:spLocks noChangeArrowheads="1"/>
          </p:cNvSpPr>
          <p:nvPr/>
        </p:nvSpPr>
        <p:spPr bwMode="auto">
          <a:xfrm>
            <a:off x="838200" y="714375"/>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latin typeface="Tahoma" panose="020B0604030504040204" pitchFamily="34" charset="0"/>
              </a:rPr>
              <a:t>El encabezado automático identifica totalmente la procedencia de los datos del gráfico.</a:t>
            </a:r>
          </a:p>
        </p:txBody>
      </p:sp>
      <p:sp>
        <p:nvSpPr>
          <p:cNvPr id="27658" name="Rectangle 10"/>
          <p:cNvSpPr>
            <a:spLocks noChangeArrowheads="1"/>
          </p:cNvSpPr>
          <p:nvPr/>
        </p:nvSpPr>
        <p:spPr bwMode="auto">
          <a:xfrm>
            <a:off x="3200400" y="4876800"/>
            <a:ext cx="3963888" cy="19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s-ES" altLang="es-MX" sz="1200" b="1" dirty="0">
                <a:solidFill>
                  <a:srgbClr val="9A0000"/>
                </a:solidFill>
                <a:latin typeface="Tahoma" panose="020B0604030504040204" pitchFamily="34" charset="0"/>
              </a:rPr>
              <a:t>Ud. podrá seleccionar entre cuatro variantes:</a:t>
            </a:r>
          </a:p>
          <a:p>
            <a:pPr algn="ctr" eaLnBrk="1" hangingPunct="1">
              <a:spcBef>
                <a:spcPct val="0"/>
              </a:spcBef>
              <a:buClrTx/>
              <a:buSzTx/>
              <a:buFontTx/>
              <a:buNone/>
            </a:pPr>
            <a:endParaRPr lang="es-ES" altLang="es-MX" sz="1200" b="1" dirty="0">
              <a:solidFill>
                <a:srgbClr val="7E0000"/>
              </a:solidFill>
              <a:latin typeface="Tahoma" panose="020B0604030504040204" pitchFamily="34" charset="0"/>
            </a:endParaRPr>
          </a:p>
          <a:p>
            <a:pPr marL="171450" indent="-171450" eaLnBrk="1" hangingPunct="1">
              <a:spcBef>
                <a:spcPct val="0"/>
              </a:spcBef>
              <a:buClr>
                <a:srgbClr val="C00000"/>
              </a:buClr>
              <a:buSzTx/>
              <a:buFont typeface="Wingdings 2" panose="05020102010507070707" pitchFamily="18" charset="2"/>
              <a:buChar char=""/>
            </a:pPr>
            <a:r>
              <a:rPr lang="es-ES" altLang="es-MX" sz="1200" b="1" dirty="0">
                <a:latin typeface="Tahoma" panose="020B0604030504040204" pitchFamily="34" charset="0"/>
              </a:rPr>
              <a:t>X-R o Medias y Rangos.</a:t>
            </a:r>
          </a:p>
          <a:p>
            <a:pPr marL="171450" indent="-171450" eaLnBrk="1" hangingPunct="1">
              <a:spcBef>
                <a:spcPct val="0"/>
              </a:spcBef>
              <a:buClr>
                <a:srgbClr val="C00000"/>
              </a:buClr>
              <a:buSzTx/>
              <a:buFont typeface="Wingdings 2" panose="05020102010507070707" pitchFamily="18" charset="2"/>
              <a:buChar char=""/>
            </a:pPr>
            <a:r>
              <a:rPr lang="es-ES" altLang="es-MX" sz="1200" b="1" dirty="0">
                <a:latin typeface="Tahoma" panose="020B0604030504040204" pitchFamily="34" charset="0"/>
              </a:rPr>
              <a:t>X-S o Medias y Desviaciones.</a:t>
            </a:r>
          </a:p>
          <a:p>
            <a:pPr marL="171450" indent="-171450" eaLnBrk="1" hangingPunct="1">
              <a:spcBef>
                <a:spcPct val="0"/>
              </a:spcBef>
              <a:buClr>
                <a:srgbClr val="C00000"/>
              </a:buClr>
              <a:buSzTx/>
              <a:buFont typeface="Wingdings 2" panose="05020102010507070707" pitchFamily="18" charset="2"/>
              <a:buChar char=""/>
            </a:pPr>
            <a:r>
              <a:rPr lang="es-ES" altLang="es-MX" sz="1200" b="1" dirty="0">
                <a:latin typeface="Tahoma" panose="020B0604030504040204" pitchFamily="34" charset="0"/>
              </a:rPr>
              <a:t> PI-</a:t>
            </a:r>
            <a:r>
              <a:rPr lang="es-ES" altLang="es-MX" sz="1200" b="1" dirty="0" err="1">
                <a:latin typeface="Tahoma" panose="020B0604030504040204" pitchFamily="34" charset="0"/>
              </a:rPr>
              <a:t>Rm</a:t>
            </a:r>
            <a:r>
              <a:rPr lang="es-ES" altLang="es-MX" sz="1200" b="1" dirty="0">
                <a:latin typeface="Tahoma" panose="020B0604030504040204" pitchFamily="34" charset="0"/>
              </a:rPr>
              <a:t> o Individuos y Rangos Móviles.</a:t>
            </a:r>
          </a:p>
          <a:p>
            <a:pPr marL="171450" indent="-171450" eaLnBrk="1" hangingPunct="1">
              <a:spcBef>
                <a:spcPct val="0"/>
              </a:spcBef>
              <a:buClr>
                <a:srgbClr val="C00000"/>
              </a:buClr>
              <a:buSzTx/>
              <a:buFont typeface="Wingdings 2" panose="05020102010507070707" pitchFamily="18" charset="2"/>
              <a:buChar char=""/>
            </a:pPr>
            <a:r>
              <a:rPr lang="es-ES" altLang="es-MX" sz="1200" b="1" dirty="0">
                <a:latin typeface="Tahoma" panose="020B0604030504040204" pitchFamily="34" charset="0"/>
              </a:rPr>
              <a:t>EWMA-R o Promedios Móviles Ponderados Exponencialmente y Rangos.</a:t>
            </a:r>
          </a:p>
          <a:p>
            <a:pPr marL="171450" indent="-171450" eaLnBrk="1" hangingPunct="1">
              <a:spcBef>
                <a:spcPct val="0"/>
              </a:spcBef>
              <a:buClr>
                <a:srgbClr val="C00000"/>
              </a:buClr>
              <a:buSzTx/>
              <a:buFont typeface="Wingdings 2" panose="05020102010507070707" pitchFamily="18" charset="2"/>
              <a:buChar char=""/>
            </a:pPr>
            <a:endParaRPr lang="es-ES" altLang="es-MX" sz="1200" b="1" dirty="0">
              <a:latin typeface="Tahoma" panose="020B0604030504040204" pitchFamily="34" charset="0"/>
            </a:endParaRPr>
          </a:p>
          <a:p>
            <a:pPr algn="ctr" eaLnBrk="1" hangingPunct="1">
              <a:spcBef>
                <a:spcPct val="0"/>
              </a:spcBef>
              <a:buClrTx/>
              <a:buSzTx/>
              <a:buFontTx/>
              <a:buNone/>
            </a:pPr>
            <a:r>
              <a:rPr lang="es-ES" altLang="es-MX" sz="1200" b="1" dirty="0">
                <a:solidFill>
                  <a:srgbClr val="860000"/>
                </a:solidFill>
                <a:latin typeface="Tahoma" panose="020B0604030504040204" pitchFamily="34" charset="0"/>
              </a:rPr>
              <a:t>Cualquiera de estos puede obtenerse como estudio inicial o con límites preestablecidos</a:t>
            </a:r>
          </a:p>
        </p:txBody>
      </p:sp>
      <p:sp>
        <p:nvSpPr>
          <p:cNvPr id="6" name="Medio marco 5"/>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07504" y="44624"/>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iterate type="wd">
                                    <p:tmPct val="81061"/>
                                  </p:iterate>
                                  <p:childTnLst>
                                    <p:set>
                                      <p:cBhvr>
                                        <p:cTn id="6" dur="1" fill="hold">
                                          <p:stCondLst>
                                            <p:cond delay="0"/>
                                          </p:stCondLst>
                                        </p:cTn>
                                        <p:tgtEl>
                                          <p:spTgt spid="27656"/>
                                        </p:tgtEl>
                                        <p:attrNameLst>
                                          <p:attrName>style.visibility</p:attrName>
                                        </p:attrNameLst>
                                      </p:cBhvr>
                                      <p:to>
                                        <p:strVal val="visible"/>
                                      </p:to>
                                    </p:set>
                                    <p:animEffect transition="in" filter="strips(downRight)">
                                      <p:cBhvr>
                                        <p:cTn id="7" dur="300"/>
                                        <p:tgtEl>
                                          <p:spTgt spid="27656"/>
                                        </p:tgtEl>
                                      </p:cBhvr>
                                    </p:animEffect>
                                  </p:childTnLst>
                                </p:cTn>
                              </p:par>
                            </p:childTnLst>
                          </p:cTn>
                        </p:par>
                        <p:par>
                          <p:cTn id="8" fill="hold" nodeType="afterGroup">
                            <p:stCondLst>
                              <p:cond delay="12000"/>
                            </p:stCondLst>
                            <p:childTnLst>
                              <p:par>
                                <p:cTn id="9" presetID="16" presetClass="entr" presetSubtype="42" fill="hold" grpId="0" nodeType="afterEffect">
                                  <p:stCondLst>
                                    <p:cond delay="1000"/>
                                  </p:stCondLst>
                                  <p:childTnLst>
                                    <p:set>
                                      <p:cBhvr>
                                        <p:cTn id="10" dur="1" fill="hold">
                                          <p:stCondLst>
                                            <p:cond delay="0"/>
                                          </p:stCondLst>
                                        </p:cTn>
                                        <p:tgtEl>
                                          <p:spTgt spid="27658"/>
                                        </p:tgtEl>
                                        <p:attrNameLst>
                                          <p:attrName>style.visibility</p:attrName>
                                        </p:attrNameLst>
                                      </p:cBhvr>
                                      <p:to>
                                        <p:strVal val="visible"/>
                                      </p:to>
                                    </p:set>
                                    <p:animEffect transition="in" filter="barn(outHorizontal)">
                                      <p:cBhvr>
                                        <p:cTn id="11" dur="500"/>
                                        <p:tgtEl>
                                          <p:spTgt spid="27658"/>
                                        </p:tgtEl>
                                      </p:cBhvr>
                                    </p:animEffect>
                                  </p:childTnLst>
                                </p:cTn>
                              </p:par>
                            </p:childTnLst>
                          </p:cTn>
                        </p:par>
                        <p:par>
                          <p:cTn id="12" fill="hold" nodeType="afterGroup">
                            <p:stCondLst>
                              <p:cond delay="13500"/>
                            </p:stCondLst>
                            <p:childTnLst>
                              <p:par>
                                <p:cTn id="13" presetID="7" presetClass="entr" presetSubtype="8" fill="hold" grpId="0" nodeType="afterEffect">
                                  <p:stCondLst>
                                    <p:cond delay="1000"/>
                                  </p:stCondLst>
                                  <p:childTnLst>
                                    <p:set>
                                      <p:cBhvr>
                                        <p:cTn id="14" dur="1" fill="hold">
                                          <p:stCondLst>
                                            <p:cond delay="0"/>
                                          </p:stCondLst>
                                        </p:cTn>
                                        <p:tgtEl>
                                          <p:spTgt spid="27657"/>
                                        </p:tgtEl>
                                        <p:attrNameLst>
                                          <p:attrName>style.visibility</p:attrName>
                                        </p:attrNameLst>
                                      </p:cBhvr>
                                      <p:to>
                                        <p:strVal val="visible"/>
                                      </p:to>
                                    </p:set>
                                    <p:anim calcmode="lin" valueType="num">
                                      <p:cBhvr additive="base">
                                        <p:cTn id="15" dur="2500" fill="hold"/>
                                        <p:tgtEl>
                                          <p:spTgt spid="27657"/>
                                        </p:tgtEl>
                                        <p:attrNameLst>
                                          <p:attrName>ppt_x</p:attrName>
                                        </p:attrNameLst>
                                      </p:cBhvr>
                                      <p:tavLst>
                                        <p:tav tm="0">
                                          <p:val>
                                            <p:strVal val="0-#ppt_w/2"/>
                                          </p:val>
                                        </p:tav>
                                        <p:tav tm="100000">
                                          <p:val>
                                            <p:strVal val="#ppt_x"/>
                                          </p:val>
                                        </p:tav>
                                      </p:tavLst>
                                    </p:anim>
                                    <p:anim calcmode="lin" valueType="num">
                                      <p:cBhvr additive="base">
                                        <p:cTn id="16" dur="2500" fill="hold"/>
                                        <p:tgtEl>
                                          <p:spTgt spid="276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utoUpdateAnimBg="0"/>
      <p:bldP spid="27657" grpId="0" autoUpdateAnimBg="0"/>
      <p:bldP spid="2765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261164-FA43-4FFA-8957-C0AA6CEC68DE}"/>
              </a:ext>
            </a:extLst>
          </p:cNvPr>
          <p:cNvPicPr>
            <a:picLocks noChangeAspect="1"/>
          </p:cNvPicPr>
          <p:nvPr/>
        </p:nvPicPr>
        <p:blipFill>
          <a:blip r:embed="rId2"/>
          <a:stretch>
            <a:fillRect/>
          </a:stretch>
        </p:blipFill>
        <p:spPr>
          <a:xfrm>
            <a:off x="3400053" y="482800"/>
            <a:ext cx="5280215" cy="3676760"/>
          </a:xfrm>
          <a:prstGeom prst="rect">
            <a:avLst/>
          </a:prstGeom>
        </p:spPr>
      </p:pic>
      <p:sp>
        <p:nvSpPr>
          <p:cNvPr id="29699" name="Rectangle 3"/>
          <p:cNvSpPr>
            <a:spLocks noChangeArrowheads="1"/>
          </p:cNvSpPr>
          <p:nvPr/>
        </p:nvSpPr>
        <p:spPr bwMode="auto">
          <a:xfrm>
            <a:off x="762000" y="1295400"/>
            <a:ext cx="2590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s-MX" sz="1600" b="1" dirty="0">
                <a:solidFill>
                  <a:srgbClr val="FFC000"/>
                </a:solidFill>
                <a:effectLst>
                  <a:outerShdw blurRad="38100" dist="38100" dir="2700000" algn="tl">
                    <a:srgbClr val="000000">
                      <a:alpha val="43137"/>
                    </a:srgbClr>
                  </a:outerShdw>
                </a:effectLst>
                <a:latin typeface="Tahoma" panose="020B0604030504040204" pitchFamily="34" charset="0"/>
              </a:rPr>
              <a:t>En la sección gráfica tendrá Ud. un punto por cada muestra o por cada subgrupo. También es posible incluir los comentarios junto al punto correspondiente</a:t>
            </a:r>
          </a:p>
        </p:txBody>
      </p:sp>
      <p:sp>
        <p:nvSpPr>
          <p:cNvPr id="29701" name="AutoShape 5"/>
          <p:cNvSpPr>
            <a:spLocks noChangeArrowheads="1"/>
          </p:cNvSpPr>
          <p:nvPr/>
        </p:nvSpPr>
        <p:spPr bwMode="auto">
          <a:xfrm rot="19693173">
            <a:off x="3486546" y="1989593"/>
            <a:ext cx="838200" cy="439737"/>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9702" name="Text Box 6"/>
          <p:cNvSpPr txBox="1">
            <a:spLocks noChangeArrowheads="1"/>
          </p:cNvSpPr>
          <p:nvPr/>
        </p:nvSpPr>
        <p:spPr bwMode="auto">
          <a:xfrm>
            <a:off x="1473312" y="426720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La escala horizontal se puede configurar para observar el número de la medición, la fecha y hora o cualquier característica de la muestra. </a:t>
            </a:r>
            <a:endParaRPr lang="es-ES" altLang="es-MX" sz="1400" dirty="0">
              <a:effectLst>
                <a:outerShdw blurRad="38100" dist="38100" dir="2700000" algn="tl">
                  <a:srgbClr val="000000">
                    <a:alpha val="43137"/>
                  </a:srgbClr>
                </a:outerShdw>
              </a:effectLst>
              <a:latin typeface="Times New Roman" panose="02020603050405020304" pitchFamily="18" charset="0"/>
            </a:endParaRPr>
          </a:p>
        </p:txBody>
      </p:sp>
      <p:sp>
        <p:nvSpPr>
          <p:cNvPr id="29703" name="AutoShape 7"/>
          <p:cNvSpPr>
            <a:spLocks noChangeArrowheads="1"/>
          </p:cNvSpPr>
          <p:nvPr/>
        </p:nvSpPr>
        <p:spPr bwMode="auto">
          <a:xfrm rot="-1906827">
            <a:off x="6019800" y="914400"/>
            <a:ext cx="838200" cy="439738"/>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9704" name="Text Box 8"/>
          <p:cNvSpPr txBox="1">
            <a:spLocks noChangeArrowheads="1"/>
          </p:cNvSpPr>
          <p:nvPr/>
        </p:nvSpPr>
        <p:spPr bwMode="auto">
          <a:xfrm>
            <a:off x="1473312" y="4889500"/>
            <a:ext cx="7203144" cy="8463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La escala vertical es automática.</a:t>
            </a:r>
          </a:p>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Se muestran los límites de control y de especificación. También las zonas de probabilidad +/- 1 y 2 sigma</a:t>
            </a:r>
          </a:p>
        </p:txBody>
      </p:sp>
      <p:sp>
        <p:nvSpPr>
          <p:cNvPr id="29705" name="AutoShape 9"/>
          <p:cNvSpPr>
            <a:spLocks noChangeArrowheads="1"/>
          </p:cNvSpPr>
          <p:nvPr/>
        </p:nvSpPr>
        <p:spPr bwMode="auto">
          <a:xfrm rot="-1906827">
            <a:off x="6477000" y="1770063"/>
            <a:ext cx="838200" cy="439737"/>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 name="Medio marco 8"/>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2" name="Grupo 11"/>
          <p:cNvGrpSpPr/>
          <p:nvPr/>
        </p:nvGrpSpPr>
        <p:grpSpPr>
          <a:xfrm>
            <a:off x="107504" y="44624"/>
            <a:ext cx="609866" cy="698594"/>
            <a:chOff x="395536" y="260648"/>
            <a:chExt cx="609866" cy="698594"/>
          </a:xfrm>
        </p:grpSpPr>
        <p:grpSp>
          <p:nvGrpSpPr>
            <p:cNvPr id="13" name="Grupo 12"/>
            <p:cNvGrpSpPr/>
            <p:nvPr/>
          </p:nvGrpSpPr>
          <p:grpSpPr>
            <a:xfrm>
              <a:off x="395536" y="371285"/>
              <a:ext cx="144016" cy="587957"/>
              <a:chOff x="1087834" y="836712"/>
              <a:chExt cx="169466" cy="587957"/>
            </a:xfrm>
          </p:grpSpPr>
          <p:sp>
            <p:nvSpPr>
              <p:cNvPr id="16" name="Rectángulo 15"/>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4" name="Imagen 13"/>
            <p:cNvPicPr>
              <a:picLocks noChangeAspect="1"/>
            </p:cNvPicPr>
            <p:nvPr/>
          </p:nvPicPr>
          <p:blipFill>
            <a:blip r:embed="rId4"/>
            <a:stretch>
              <a:fillRect/>
            </a:stretch>
          </p:blipFill>
          <p:spPr>
            <a:xfrm>
              <a:off x="521921" y="260648"/>
              <a:ext cx="483481" cy="144016"/>
            </a:xfrm>
            <a:prstGeom prst="rect">
              <a:avLst/>
            </a:prstGeom>
          </p:spPr>
        </p:pic>
        <p:sp>
          <p:nvSpPr>
            <p:cNvPr id="15" name="Combinar 14"/>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ppt_x</p:attrName>
                                        </p:attrNameLst>
                                      </p:cBhvr>
                                      <p:tavLst>
                                        <p:tav tm="0">
                                          <p:val>
                                            <p:strVal val="#ppt_x-#ppt_w/2"/>
                                          </p:val>
                                        </p:tav>
                                        <p:tav tm="100000">
                                          <p:val>
                                            <p:strVal val="#ppt_x"/>
                                          </p:val>
                                        </p:tav>
                                      </p:tavLst>
                                    </p:anim>
                                    <p:anim calcmode="lin" valueType="num">
                                      <p:cBhvr>
                                        <p:cTn id="8" dur="500" fill="hold"/>
                                        <p:tgtEl>
                                          <p:spTgt spid="29699"/>
                                        </p:tgtEl>
                                        <p:attrNameLst>
                                          <p:attrName>ppt_y</p:attrName>
                                        </p:attrNameLst>
                                      </p:cBhvr>
                                      <p:tavLst>
                                        <p:tav tm="0">
                                          <p:val>
                                            <p:strVal val="#ppt_y"/>
                                          </p:val>
                                        </p:tav>
                                        <p:tav tm="100000">
                                          <p:val>
                                            <p:strVal val="#ppt_y"/>
                                          </p:val>
                                        </p:tav>
                                      </p:tavLst>
                                    </p:anim>
                                    <p:anim calcmode="lin" valueType="num">
                                      <p:cBhvr>
                                        <p:cTn id="9" dur="500" fill="hold"/>
                                        <p:tgtEl>
                                          <p:spTgt spid="29699"/>
                                        </p:tgtEl>
                                        <p:attrNameLst>
                                          <p:attrName>ppt_w</p:attrName>
                                        </p:attrNameLst>
                                      </p:cBhvr>
                                      <p:tavLst>
                                        <p:tav tm="0">
                                          <p:val>
                                            <p:fltVal val="0"/>
                                          </p:val>
                                        </p:tav>
                                        <p:tav tm="100000">
                                          <p:val>
                                            <p:strVal val="#ppt_w"/>
                                          </p:val>
                                        </p:tav>
                                      </p:tavLst>
                                    </p:anim>
                                    <p:anim calcmode="lin" valueType="num">
                                      <p:cBhvr>
                                        <p:cTn id="10" dur="500" fill="hold"/>
                                        <p:tgtEl>
                                          <p:spTgt spid="2969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30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500" fill="hold"/>
                                        <p:tgtEl>
                                          <p:spTgt spid="29701"/>
                                        </p:tgtEl>
                                        <p:attrNameLst>
                                          <p:attrName>ppt_x</p:attrName>
                                        </p:attrNameLst>
                                      </p:cBhvr>
                                      <p:tavLst>
                                        <p:tav tm="0">
                                          <p:val>
                                            <p:strVal val="#ppt_x-#ppt_w/2"/>
                                          </p:val>
                                        </p:tav>
                                        <p:tav tm="100000">
                                          <p:val>
                                            <p:strVal val="#ppt_x"/>
                                          </p:val>
                                        </p:tav>
                                      </p:tavLst>
                                    </p:anim>
                                    <p:anim calcmode="lin" valueType="num">
                                      <p:cBhvr>
                                        <p:cTn id="15" dur="500" fill="hold"/>
                                        <p:tgtEl>
                                          <p:spTgt spid="29701"/>
                                        </p:tgtEl>
                                        <p:attrNameLst>
                                          <p:attrName>ppt_y</p:attrName>
                                        </p:attrNameLst>
                                      </p:cBhvr>
                                      <p:tavLst>
                                        <p:tav tm="0">
                                          <p:val>
                                            <p:strVal val="#ppt_y"/>
                                          </p:val>
                                        </p:tav>
                                        <p:tav tm="100000">
                                          <p:val>
                                            <p:strVal val="#ppt_y"/>
                                          </p:val>
                                        </p:tav>
                                      </p:tavLst>
                                    </p:anim>
                                    <p:anim calcmode="lin" valueType="num">
                                      <p:cBhvr>
                                        <p:cTn id="16" dur="500" fill="hold"/>
                                        <p:tgtEl>
                                          <p:spTgt spid="29701"/>
                                        </p:tgtEl>
                                        <p:attrNameLst>
                                          <p:attrName>ppt_w</p:attrName>
                                        </p:attrNameLst>
                                      </p:cBhvr>
                                      <p:tavLst>
                                        <p:tav tm="0">
                                          <p:val>
                                            <p:fltVal val="0"/>
                                          </p:val>
                                        </p:tav>
                                        <p:tav tm="100000">
                                          <p:val>
                                            <p:strVal val="#ppt_w"/>
                                          </p:val>
                                        </p:tav>
                                      </p:tavLst>
                                    </p:anim>
                                    <p:anim calcmode="lin" valueType="num">
                                      <p:cBhvr>
                                        <p:cTn id="17" dur="500" fill="hold"/>
                                        <p:tgtEl>
                                          <p:spTgt spid="29701"/>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300"/>
                            </p:stCondLst>
                            <p:childTnLst>
                              <p:par>
                                <p:cTn id="19" presetID="5" presetClass="entr" presetSubtype="10" fill="hold" grpId="0" nodeType="afterEffect">
                                  <p:stCondLst>
                                    <p:cond delay="2900"/>
                                  </p:stCondLst>
                                  <p:childTnLst>
                                    <p:set>
                                      <p:cBhvr>
                                        <p:cTn id="20" dur="1" fill="hold">
                                          <p:stCondLst>
                                            <p:cond delay="0"/>
                                          </p:stCondLst>
                                        </p:cTn>
                                        <p:tgtEl>
                                          <p:spTgt spid="29702"/>
                                        </p:tgtEl>
                                        <p:attrNameLst>
                                          <p:attrName>style.visibility</p:attrName>
                                        </p:attrNameLst>
                                      </p:cBhvr>
                                      <p:to>
                                        <p:strVal val="visible"/>
                                      </p:to>
                                    </p:set>
                                    <p:animEffect transition="in" filter="checkerboard(across)">
                                      <p:cBhvr>
                                        <p:cTn id="21" dur="500"/>
                                        <p:tgtEl>
                                          <p:spTgt spid="29702"/>
                                        </p:tgtEl>
                                      </p:cBhvr>
                                    </p:animEffect>
                                  </p:childTnLst>
                                </p:cTn>
                              </p:par>
                            </p:childTnLst>
                          </p:cTn>
                        </p:par>
                        <p:par>
                          <p:cTn id="22" fill="hold" nodeType="afterGroup">
                            <p:stCondLst>
                              <p:cond delay="5700"/>
                            </p:stCondLst>
                            <p:childTnLst>
                              <p:par>
                                <p:cTn id="23" presetID="22" presetClass="entr" presetSubtype="4" fill="hold" grpId="0" nodeType="afterEffect">
                                  <p:stCondLst>
                                    <p:cond delay="400"/>
                                  </p:stCondLst>
                                  <p:childTnLst>
                                    <p:set>
                                      <p:cBhvr>
                                        <p:cTn id="24" dur="1" fill="hold">
                                          <p:stCondLst>
                                            <p:cond delay="0"/>
                                          </p:stCondLst>
                                        </p:cTn>
                                        <p:tgtEl>
                                          <p:spTgt spid="29703"/>
                                        </p:tgtEl>
                                        <p:attrNameLst>
                                          <p:attrName>style.visibility</p:attrName>
                                        </p:attrNameLst>
                                      </p:cBhvr>
                                      <p:to>
                                        <p:strVal val="visible"/>
                                      </p:to>
                                    </p:set>
                                    <p:animEffect transition="in" filter="wipe(down)">
                                      <p:cBhvr>
                                        <p:cTn id="25" dur="500"/>
                                        <p:tgtEl>
                                          <p:spTgt spid="29703"/>
                                        </p:tgtEl>
                                      </p:cBhvr>
                                    </p:animEffect>
                                  </p:childTnLst>
                                </p:cTn>
                              </p:par>
                            </p:childTnLst>
                          </p:cTn>
                        </p:par>
                        <p:par>
                          <p:cTn id="26" fill="hold" nodeType="afterGroup">
                            <p:stCondLst>
                              <p:cond delay="6600"/>
                            </p:stCondLst>
                            <p:childTnLst>
                              <p:par>
                                <p:cTn id="27" presetID="22" presetClass="entr" presetSubtype="1" fill="hold" grpId="0" nodeType="afterEffect">
                                  <p:stCondLst>
                                    <p:cond delay="3000"/>
                                  </p:stCondLst>
                                  <p:childTnLst>
                                    <p:set>
                                      <p:cBhvr>
                                        <p:cTn id="28" dur="1" fill="hold">
                                          <p:stCondLst>
                                            <p:cond delay="0"/>
                                          </p:stCondLst>
                                        </p:cTn>
                                        <p:tgtEl>
                                          <p:spTgt spid="29704"/>
                                        </p:tgtEl>
                                        <p:attrNameLst>
                                          <p:attrName>style.visibility</p:attrName>
                                        </p:attrNameLst>
                                      </p:cBhvr>
                                      <p:to>
                                        <p:strVal val="visible"/>
                                      </p:to>
                                    </p:set>
                                    <p:animEffect transition="in" filter="wipe(up)">
                                      <p:cBhvr>
                                        <p:cTn id="29" dur="500"/>
                                        <p:tgtEl>
                                          <p:spTgt spid="29704"/>
                                        </p:tgtEl>
                                      </p:cBhvr>
                                    </p:animEffect>
                                  </p:childTnLst>
                                </p:cTn>
                              </p:par>
                            </p:childTnLst>
                          </p:cTn>
                        </p:par>
                        <p:par>
                          <p:cTn id="30" fill="hold" nodeType="afterGroup">
                            <p:stCondLst>
                              <p:cond delay="10100"/>
                            </p:stCondLst>
                            <p:childTnLst>
                              <p:par>
                                <p:cTn id="31" presetID="22" presetClass="entr" presetSubtype="4" fill="hold" grpId="0" nodeType="afterEffect">
                                  <p:stCondLst>
                                    <p:cond delay="1000"/>
                                  </p:stCondLst>
                                  <p:childTnLst>
                                    <p:set>
                                      <p:cBhvr>
                                        <p:cTn id="32" dur="1" fill="hold">
                                          <p:stCondLst>
                                            <p:cond delay="0"/>
                                          </p:stCondLst>
                                        </p:cTn>
                                        <p:tgtEl>
                                          <p:spTgt spid="29705"/>
                                        </p:tgtEl>
                                        <p:attrNameLst>
                                          <p:attrName>style.visibility</p:attrName>
                                        </p:attrNameLst>
                                      </p:cBhvr>
                                      <p:to>
                                        <p:strVal val="visible"/>
                                      </p:to>
                                    </p:set>
                                    <p:animEffect transition="in" filter="wipe(down)">
                                      <p:cBhvr>
                                        <p:cTn id="33"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1" grpId="0" animBg="1"/>
      <p:bldP spid="29702" grpId="0" autoUpdateAnimBg="0"/>
      <p:bldP spid="29703" grpId="0" animBg="1"/>
      <p:bldP spid="29704" grpId="0" autoUpdateAnimBg="0"/>
      <p:bldP spid="2970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CB99A50-21BD-4C1A-842A-0292967731FD}"/>
              </a:ext>
            </a:extLst>
          </p:cNvPr>
          <p:cNvPicPr>
            <a:picLocks noChangeAspect="1"/>
          </p:cNvPicPr>
          <p:nvPr/>
        </p:nvPicPr>
        <p:blipFill>
          <a:blip r:embed="rId2"/>
          <a:stretch>
            <a:fillRect/>
          </a:stretch>
        </p:blipFill>
        <p:spPr>
          <a:xfrm>
            <a:off x="917397" y="1295203"/>
            <a:ext cx="5086559" cy="3541912"/>
          </a:xfrm>
          <a:prstGeom prst="rect">
            <a:avLst/>
          </a:prstGeom>
        </p:spPr>
      </p:pic>
      <p:sp>
        <p:nvSpPr>
          <p:cNvPr id="31746" name="Text Box 2"/>
          <p:cNvSpPr txBox="1">
            <a:spLocks noChangeArrowheads="1"/>
          </p:cNvSpPr>
          <p:nvPr/>
        </p:nvSpPr>
        <p:spPr bwMode="auto">
          <a:xfrm>
            <a:off x="6084168" y="2153358"/>
            <a:ext cx="1905000" cy="1816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El sistema presenta claramente los valores calculados de los Limites de control, Media, Rango, máximo, mínimo, etc.</a:t>
            </a:r>
          </a:p>
        </p:txBody>
      </p:sp>
      <p:sp>
        <p:nvSpPr>
          <p:cNvPr id="31750" name="Text Box 6"/>
          <p:cNvSpPr txBox="1">
            <a:spLocks noChangeArrowheads="1"/>
          </p:cNvSpPr>
          <p:nvPr/>
        </p:nvSpPr>
        <p:spPr bwMode="auto">
          <a:xfrm>
            <a:off x="1043608" y="4970875"/>
            <a:ext cx="4128864" cy="14927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ap="sq" cmpd="dbl">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
                <a:schemeClr val="tx1"/>
              </a:buClr>
              <a:buSzTx/>
              <a:buFont typeface="Wingdings" panose="05000000000000000000" pitchFamily="2" charset="2"/>
              <a:buNone/>
            </a:pPr>
            <a:r>
              <a:rPr lang="es-ES" altLang="es-MX" sz="1400" b="1" dirty="0">
                <a:effectLst>
                  <a:outerShdw blurRad="38100" dist="38100" dir="2700000" algn="tl">
                    <a:srgbClr val="000000">
                      <a:alpha val="43137"/>
                    </a:srgbClr>
                  </a:outerShdw>
                </a:effectLst>
                <a:latin typeface="Tahoma" panose="020B0604030504040204" pitchFamily="34" charset="0"/>
              </a:rPr>
              <a:t>Mediante el listón de botones Ud. podrá:</a:t>
            </a:r>
          </a:p>
          <a:p>
            <a:pPr marL="285750" indent="-285750" eaLnBrk="1" hangingPunct="1">
              <a:spcBef>
                <a:spcPct val="50000"/>
              </a:spcBef>
              <a:buClr>
                <a:srgbClr val="FF0000"/>
              </a:buClr>
              <a:buSzTx/>
              <a:buFont typeface="Wingdings 2" panose="05020102010507070707" pitchFamily="18" charset="2"/>
              <a:buChar char=""/>
            </a:pPr>
            <a:r>
              <a:rPr lang="es-ES" altLang="es-MX" sz="1400" b="1" dirty="0">
                <a:effectLst>
                  <a:outerShdw blurRad="38100" dist="38100" dir="2700000" algn="tl">
                    <a:srgbClr val="000000">
                      <a:alpha val="43137"/>
                    </a:srgbClr>
                  </a:outerShdw>
                </a:effectLst>
                <a:latin typeface="Tahoma" panose="020B0604030504040204" pitchFamily="34" charset="0"/>
              </a:rPr>
              <a:t>Exportar el gráfico a otro programa.</a:t>
            </a:r>
          </a:p>
          <a:p>
            <a:pPr marL="285750" indent="-285750" eaLnBrk="1" hangingPunct="1">
              <a:spcBef>
                <a:spcPct val="50000"/>
              </a:spcBef>
              <a:buClr>
                <a:srgbClr val="FF0000"/>
              </a:buClr>
              <a:buSzTx/>
              <a:buFont typeface="Wingdings 2" panose="05020102010507070707" pitchFamily="18" charset="2"/>
              <a:buChar char=""/>
            </a:pPr>
            <a:r>
              <a:rPr lang="es-ES" altLang="es-MX" sz="1400" b="1" dirty="0">
                <a:effectLst>
                  <a:outerShdw blurRad="38100" dist="38100" dir="2700000" algn="tl">
                    <a:srgbClr val="000000">
                      <a:alpha val="43137"/>
                    </a:srgbClr>
                  </a:outerShdw>
                </a:effectLst>
                <a:latin typeface="Tahoma" panose="020B0604030504040204" pitchFamily="34" charset="0"/>
              </a:rPr>
              <a:t>Reconfigurar los parámetros y el alcance. Imprimir el gráfico.</a:t>
            </a:r>
          </a:p>
          <a:p>
            <a:pPr marL="285750" indent="-285750" eaLnBrk="1" hangingPunct="1">
              <a:spcBef>
                <a:spcPct val="50000"/>
              </a:spcBef>
              <a:buClr>
                <a:srgbClr val="FF0000"/>
              </a:buClr>
              <a:buSzTx/>
              <a:buFont typeface="Wingdings 2" panose="05020102010507070707" pitchFamily="18" charset="2"/>
              <a:buChar char=""/>
            </a:pPr>
            <a:r>
              <a:rPr lang="es-ES" altLang="es-MX" sz="1400" b="1" dirty="0">
                <a:effectLst>
                  <a:outerShdw blurRad="38100" dist="38100" dir="2700000" algn="tl">
                    <a:srgbClr val="000000">
                      <a:alpha val="43137"/>
                    </a:srgbClr>
                  </a:outerShdw>
                </a:effectLst>
                <a:latin typeface="Tahoma" panose="020B0604030504040204" pitchFamily="34" charset="0"/>
              </a:rPr>
              <a:t>Cambiar colores y tipos de letra.</a:t>
            </a:r>
          </a:p>
        </p:txBody>
      </p:sp>
      <p:sp>
        <p:nvSpPr>
          <p:cNvPr id="31752" name="Rectangle 8"/>
          <p:cNvSpPr>
            <a:spLocks noChangeArrowheads="1"/>
          </p:cNvSpPr>
          <p:nvPr/>
        </p:nvSpPr>
        <p:spPr bwMode="auto">
          <a:xfrm>
            <a:off x="685800" y="685800"/>
            <a:ext cx="5257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Se pueden calcular y almacenar </a:t>
            </a:r>
            <a:r>
              <a:rPr lang="es-ES" altLang="es-MX" sz="1400" b="1" dirty="0" err="1">
                <a:effectLst>
                  <a:outerShdw blurRad="38100" dist="38100" dir="2700000" algn="tl">
                    <a:srgbClr val="000000">
                      <a:alpha val="43137"/>
                    </a:srgbClr>
                  </a:outerShdw>
                </a:effectLst>
                <a:latin typeface="Tahoma" panose="020B0604030504040204" pitchFamily="34" charset="0"/>
              </a:rPr>
              <a:t>multi</a:t>
            </a:r>
            <a:r>
              <a:rPr lang="es-ES" altLang="es-MX" sz="1400" b="1" dirty="0">
                <a:effectLst>
                  <a:outerShdw blurRad="38100" dist="38100" dir="2700000" algn="tl">
                    <a:srgbClr val="000000">
                      <a:alpha val="43137"/>
                    </a:srgbClr>
                  </a:outerShdw>
                </a:effectLst>
                <a:latin typeface="Tahoma" panose="020B0604030504040204" pitchFamily="34" charset="0"/>
              </a:rPr>
              <a:t>-LIMITES de control reflejando los cambios en el proceso</a:t>
            </a:r>
          </a:p>
        </p:txBody>
      </p:sp>
      <p:sp>
        <p:nvSpPr>
          <p:cNvPr id="6" name="Medio marco 5"/>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8" name="Grupo 7"/>
          <p:cNvGrpSpPr/>
          <p:nvPr/>
        </p:nvGrpSpPr>
        <p:grpSpPr>
          <a:xfrm>
            <a:off x="179512" y="116632"/>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3" presetClass="entr" presetSubtype="5" fill="hold" grpId="0" nodeType="afterEffect">
                                  <p:stCondLst>
                                    <p:cond delay="1000"/>
                                  </p:stCondLst>
                                  <p:childTnLst>
                                    <p:set>
                                      <p:cBhvr>
                                        <p:cTn id="11" dur="1" fill="hold">
                                          <p:stCondLst>
                                            <p:cond delay="0"/>
                                          </p:stCondLst>
                                        </p:cTn>
                                        <p:tgtEl>
                                          <p:spTgt spid="31752"/>
                                        </p:tgtEl>
                                        <p:attrNameLst>
                                          <p:attrName>style.visibility</p:attrName>
                                        </p:attrNameLst>
                                      </p:cBhvr>
                                      <p:to>
                                        <p:strVal val="visible"/>
                                      </p:to>
                                    </p:set>
                                    <p:animEffect transition="in" filter="blinds(vertical)">
                                      <p:cBhvr>
                                        <p:cTn id="12" dur="500"/>
                                        <p:tgtEl>
                                          <p:spTgt spid="31752"/>
                                        </p:tgtEl>
                                      </p:cBhvr>
                                    </p:animEffect>
                                  </p:childTnLst>
                                </p:cTn>
                              </p:par>
                            </p:childTnLst>
                          </p:cTn>
                        </p:par>
                        <p:par>
                          <p:cTn id="13" fill="hold" nodeType="afterGroup">
                            <p:stCondLst>
                              <p:cond delay="3000"/>
                            </p:stCondLst>
                            <p:childTnLst>
                              <p:par>
                                <p:cTn id="14" presetID="18" presetClass="entr" presetSubtype="6" fill="hold" grpId="0" nodeType="afterEffect">
                                  <p:stCondLst>
                                    <p:cond delay="1000"/>
                                  </p:stCondLst>
                                  <p:childTnLst>
                                    <p:set>
                                      <p:cBhvr>
                                        <p:cTn id="15" dur="1" fill="hold">
                                          <p:stCondLst>
                                            <p:cond delay="0"/>
                                          </p:stCondLst>
                                        </p:cTn>
                                        <p:tgtEl>
                                          <p:spTgt spid="31750"/>
                                        </p:tgtEl>
                                        <p:attrNameLst>
                                          <p:attrName>style.visibility</p:attrName>
                                        </p:attrNameLst>
                                      </p:cBhvr>
                                      <p:to>
                                        <p:strVal val="visible"/>
                                      </p:to>
                                    </p:set>
                                    <p:animEffect transition="in" filter="strips(downRight)">
                                      <p:cBhvr>
                                        <p:cTn id="16"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50" grpId="0" autoUpdateAnimBg="0"/>
      <p:bldP spid="3175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995DDB-93F6-4135-83C9-818EA638D601}"/>
              </a:ext>
            </a:extLst>
          </p:cNvPr>
          <p:cNvPicPr>
            <a:picLocks noChangeAspect="1"/>
          </p:cNvPicPr>
          <p:nvPr/>
        </p:nvPicPr>
        <p:blipFill>
          <a:blip r:embed="rId2"/>
          <a:stretch>
            <a:fillRect/>
          </a:stretch>
        </p:blipFill>
        <p:spPr>
          <a:xfrm>
            <a:off x="1727448" y="622651"/>
            <a:ext cx="5891613" cy="4287980"/>
          </a:xfrm>
          <a:prstGeom prst="rect">
            <a:avLst/>
          </a:prstGeom>
        </p:spPr>
      </p:pic>
      <p:sp>
        <p:nvSpPr>
          <p:cNvPr id="32773" name="AutoShape 5"/>
          <p:cNvSpPr>
            <a:spLocks noChangeArrowheads="1"/>
          </p:cNvSpPr>
          <p:nvPr/>
        </p:nvSpPr>
        <p:spPr bwMode="auto">
          <a:xfrm rot="6469620">
            <a:off x="5866672" y="2085903"/>
            <a:ext cx="685800" cy="203200"/>
          </a:xfrm>
          <a:custGeom>
            <a:avLst/>
            <a:gdLst>
              <a:gd name="T0" fmla="*/ 518496963 w 21600"/>
              <a:gd name="T1" fmla="*/ 0 h 21600"/>
              <a:gd name="T2" fmla="*/ 0 w 21600"/>
              <a:gd name="T3" fmla="*/ 8991534 h 21600"/>
              <a:gd name="T4" fmla="*/ 518496963 w 21600"/>
              <a:gd name="T5" fmla="*/ 17983059 h 21600"/>
              <a:gd name="T6" fmla="*/ 691329263 w 21600"/>
              <a:gd name="T7" fmla="*/ 899153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32774" name="AutoShape 6"/>
          <p:cNvSpPr>
            <a:spLocks noChangeArrowheads="1"/>
          </p:cNvSpPr>
          <p:nvPr/>
        </p:nvSpPr>
        <p:spPr bwMode="auto">
          <a:xfrm rot="6469620">
            <a:off x="4989621" y="2719672"/>
            <a:ext cx="800100" cy="203200"/>
          </a:xfrm>
          <a:custGeom>
            <a:avLst/>
            <a:gdLst>
              <a:gd name="T0" fmla="*/ 823353943 w 21600"/>
              <a:gd name="T1" fmla="*/ 0 h 21600"/>
              <a:gd name="T2" fmla="*/ 0 w 21600"/>
              <a:gd name="T3" fmla="*/ 8991534 h 21600"/>
              <a:gd name="T4" fmla="*/ 823353943 w 21600"/>
              <a:gd name="T5" fmla="*/ 17983059 h 21600"/>
              <a:gd name="T6" fmla="*/ 1097805246 w 21600"/>
              <a:gd name="T7" fmla="*/ 899153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32775" name="Text Box 7"/>
          <p:cNvSpPr txBox="1">
            <a:spLocks noChangeArrowheads="1"/>
          </p:cNvSpPr>
          <p:nvPr/>
        </p:nvSpPr>
        <p:spPr bwMode="auto">
          <a:xfrm>
            <a:off x="1187624" y="5085184"/>
            <a:ext cx="6934200" cy="1006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cap="sq">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b="1" dirty="0">
                <a:solidFill>
                  <a:srgbClr val="FFC000"/>
                </a:solidFill>
                <a:effectLst>
                  <a:outerShdw blurRad="38100" dist="38100" dir="2700000" algn="tl">
                    <a:srgbClr val="000000">
                      <a:alpha val="43137"/>
                    </a:srgbClr>
                  </a:outerShdw>
                </a:effectLst>
                <a:latin typeface="Tahoma" panose="020B0604030504040204" pitchFamily="34" charset="0"/>
              </a:rPr>
              <a:t>SuperCEP</a:t>
            </a:r>
            <a:r>
              <a:rPr lang="es-ES" altLang="es-MX" b="1" dirty="0">
                <a:solidFill>
                  <a:srgbClr val="FFC000"/>
                </a:solidFill>
                <a:latin typeface="Tahoma" panose="020B0604030504040204" pitchFamily="34" charset="0"/>
              </a:rPr>
              <a:t> </a:t>
            </a:r>
            <a:r>
              <a:rPr lang="es-ES" altLang="es-MX" dirty="0">
                <a:solidFill>
                  <a:srgbClr val="FFC000"/>
                </a:solidFill>
                <a:latin typeface="Tahoma" panose="020B0604030504040204" pitchFamily="34" charset="0"/>
              </a:rPr>
              <a:t>realiza por Ud. la detección de tendencias y corridas estadísticas fuera de control, presentando alarmas y avisos con acciones correctivas.</a:t>
            </a:r>
          </a:p>
        </p:txBody>
      </p:sp>
      <p:sp>
        <p:nvSpPr>
          <p:cNvPr id="6" name="Medio marco 5"/>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3" name="CuadroTexto 2"/>
          <p:cNvSpPr txBox="1"/>
          <p:nvPr/>
        </p:nvSpPr>
        <p:spPr>
          <a:xfrm>
            <a:off x="4067944" y="2236222"/>
            <a:ext cx="324128" cy="184666"/>
          </a:xfrm>
          <a:prstGeom prst="rect">
            <a:avLst/>
          </a:prstGeom>
          <a:noFill/>
        </p:spPr>
        <p:txBody>
          <a:bodyPr wrap="none" rtlCol="0">
            <a:spAutoFit/>
          </a:bodyPr>
          <a:lstStyle/>
          <a:p>
            <a:r>
              <a:rPr lang="es-MX" sz="600" dirty="0">
                <a:solidFill>
                  <a:schemeClr val="bg1"/>
                </a:solidFill>
              </a:rPr>
              <a:t>VOL</a:t>
            </a:r>
          </a:p>
        </p:txBody>
      </p:sp>
      <p:sp>
        <p:nvSpPr>
          <p:cNvPr id="9" name="CuadroTexto 8"/>
          <p:cNvSpPr txBox="1"/>
          <p:nvPr/>
        </p:nvSpPr>
        <p:spPr>
          <a:xfrm>
            <a:off x="5864935" y="2510845"/>
            <a:ext cx="332142" cy="184666"/>
          </a:xfrm>
          <a:prstGeom prst="rect">
            <a:avLst/>
          </a:prstGeom>
          <a:noFill/>
        </p:spPr>
        <p:txBody>
          <a:bodyPr wrap="none" rtlCol="0">
            <a:spAutoFit/>
          </a:bodyPr>
          <a:lstStyle/>
          <a:p>
            <a:r>
              <a:rPr lang="es-MX" sz="600" dirty="0">
                <a:solidFill>
                  <a:schemeClr val="bg1"/>
                </a:solidFill>
              </a:rPr>
              <a:t>DEN</a:t>
            </a:r>
          </a:p>
        </p:txBody>
      </p:sp>
      <p:grpSp>
        <p:nvGrpSpPr>
          <p:cNvPr id="11" name="Grupo 10"/>
          <p:cNvGrpSpPr/>
          <p:nvPr/>
        </p:nvGrpSpPr>
        <p:grpSpPr>
          <a:xfrm>
            <a:off x="179512" y="116632"/>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5" name="Rectángulo 14"/>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3" name="Imagen 12"/>
            <p:cNvPicPr>
              <a:picLocks noChangeAspect="1"/>
            </p:cNvPicPr>
            <p:nvPr/>
          </p:nvPicPr>
          <p:blipFill>
            <a:blip r:embed="rId4"/>
            <a:stretch>
              <a:fillRect/>
            </a:stretch>
          </p:blipFill>
          <p:spPr>
            <a:xfrm>
              <a:off x="521921" y="260648"/>
              <a:ext cx="483481" cy="144016"/>
            </a:xfrm>
            <a:prstGeom prst="rect">
              <a:avLst/>
            </a:prstGeom>
          </p:spPr>
        </p:pic>
        <p:sp>
          <p:nvSpPr>
            <p:cNvPr id="14" name="Combinar 13"/>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2775"/>
                                        </p:tgtEl>
                                        <p:attrNameLst>
                                          <p:attrName>style.visibility</p:attrName>
                                        </p:attrNameLst>
                                      </p:cBhvr>
                                      <p:to>
                                        <p:strVal val="visible"/>
                                      </p:to>
                                    </p:set>
                                    <p:anim calcmode="lin" valueType="num">
                                      <p:cBhvr>
                                        <p:cTn id="7" dur="500" fill="hold"/>
                                        <p:tgtEl>
                                          <p:spTgt spid="32775"/>
                                        </p:tgtEl>
                                        <p:attrNameLst>
                                          <p:attrName>ppt_w</p:attrName>
                                        </p:attrNameLst>
                                      </p:cBhvr>
                                      <p:tavLst>
                                        <p:tav tm="0">
                                          <p:val>
                                            <p:fltVal val="0"/>
                                          </p:val>
                                        </p:tav>
                                        <p:tav tm="100000">
                                          <p:val>
                                            <p:strVal val="#ppt_w"/>
                                          </p:val>
                                        </p:tav>
                                      </p:tavLst>
                                    </p:anim>
                                    <p:anim calcmode="lin" valueType="num">
                                      <p:cBhvr>
                                        <p:cTn id="8" dur="500" fill="hold"/>
                                        <p:tgtEl>
                                          <p:spTgt spid="32775"/>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7" presetClass="entr" presetSubtype="8" fill="hold" grpId="0" nodeType="afterEffect">
                                  <p:stCondLst>
                                    <p:cond delay="1000"/>
                                  </p:stCondLst>
                                  <p:childTnLst>
                                    <p:set>
                                      <p:cBhvr>
                                        <p:cTn id="11" dur="1" fill="hold">
                                          <p:stCondLst>
                                            <p:cond delay="0"/>
                                          </p:stCondLst>
                                        </p:cTn>
                                        <p:tgtEl>
                                          <p:spTgt spid="32774"/>
                                        </p:tgtEl>
                                        <p:attrNameLst>
                                          <p:attrName>style.visibility</p:attrName>
                                        </p:attrNameLst>
                                      </p:cBhvr>
                                      <p:to>
                                        <p:strVal val="visible"/>
                                      </p:to>
                                    </p:set>
                                    <p:anim calcmode="lin" valueType="num">
                                      <p:cBhvr>
                                        <p:cTn id="12" dur="500" fill="hold"/>
                                        <p:tgtEl>
                                          <p:spTgt spid="32774"/>
                                        </p:tgtEl>
                                        <p:attrNameLst>
                                          <p:attrName>ppt_x</p:attrName>
                                        </p:attrNameLst>
                                      </p:cBhvr>
                                      <p:tavLst>
                                        <p:tav tm="0">
                                          <p:val>
                                            <p:strVal val="#ppt_x-#ppt_w/2"/>
                                          </p:val>
                                        </p:tav>
                                        <p:tav tm="100000">
                                          <p:val>
                                            <p:strVal val="#ppt_x"/>
                                          </p:val>
                                        </p:tav>
                                      </p:tavLst>
                                    </p:anim>
                                    <p:anim calcmode="lin" valueType="num">
                                      <p:cBhvr>
                                        <p:cTn id="13" dur="500" fill="hold"/>
                                        <p:tgtEl>
                                          <p:spTgt spid="32774"/>
                                        </p:tgtEl>
                                        <p:attrNameLst>
                                          <p:attrName>ppt_y</p:attrName>
                                        </p:attrNameLst>
                                      </p:cBhvr>
                                      <p:tavLst>
                                        <p:tav tm="0">
                                          <p:val>
                                            <p:strVal val="#ppt_y"/>
                                          </p:val>
                                        </p:tav>
                                        <p:tav tm="100000">
                                          <p:val>
                                            <p:strVal val="#ppt_y"/>
                                          </p:val>
                                        </p:tav>
                                      </p:tavLst>
                                    </p:anim>
                                    <p:anim calcmode="lin" valueType="num">
                                      <p:cBhvr>
                                        <p:cTn id="14" dur="500" fill="hold"/>
                                        <p:tgtEl>
                                          <p:spTgt spid="32774"/>
                                        </p:tgtEl>
                                        <p:attrNameLst>
                                          <p:attrName>ppt_w</p:attrName>
                                        </p:attrNameLst>
                                      </p:cBhvr>
                                      <p:tavLst>
                                        <p:tav tm="0">
                                          <p:val>
                                            <p:fltVal val="0"/>
                                          </p:val>
                                        </p:tav>
                                        <p:tav tm="100000">
                                          <p:val>
                                            <p:strVal val="#ppt_w"/>
                                          </p:val>
                                        </p:tav>
                                      </p:tavLst>
                                    </p:anim>
                                    <p:anim calcmode="lin" valueType="num">
                                      <p:cBhvr>
                                        <p:cTn id="15" dur="500" fill="hold"/>
                                        <p:tgtEl>
                                          <p:spTgt spid="32774"/>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000"/>
                            </p:stCondLst>
                            <p:childTnLst>
                              <p:par>
                                <p:cTn id="17" presetID="17" presetClass="entr" presetSubtype="8" fill="hold" grpId="0" nodeType="afterEffect">
                                  <p:stCondLst>
                                    <p:cond delay="100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500" fill="hold"/>
                                        <p:tgtEl>
                                          <p:spTgt spid="32773"/>
                                        </p:tgtEl>
                                        <p:attrNameLst>
                                          <p:attrName>ppt_x</p:attrName>
                                        </p:attrNameLst>
                                      </p:cBhvr>
                                      <p:tavLst>
                                        <p:tav tm="0">
                                          <p:val>
                                            <p:strVal val="#ppt_x-#ppt_w/2"/>
                                          </p:val>
                                        </p:tav>
                                        <p:tav tm="100000">
                                          <p:val>
                                            <p:strVal val="#ppt_x"/>
                                          </p:val>
                                        </p:tav>
                                      </p:tavLst>
                                    </p:anim>
                                    <p:anim calcmode="lin" valueType="num">
                                      <p:cBhvr>
                                        <p:cTn id="20" dur="500" fill="hold"/>
                                        <p:tgtEl>
                                          <p:spTgt spid="32773"/>
                                        </p:tgtEl>
                                        <p:attrNameLst>
                                          <p:attrName>ppt_y</p:attrName>
                                        </p:attrNameLst>
                                      </p:cBhvr>
                                      <p:tavLst>
                                        <p:tav tm="0">
                                          <p:val>
                                            <p:strVal val="#ppt_y"/>
                                          </p:val>
                                        </p:tav>
                                        <p:tav tm="100000">
                                          <p:val>
                                            <p:strVal val="#ppt_y"/>
                                          </p:val>
                                        </p:tav>
                                      </p:tavLst>
                                    </p:anim>
                                    <p:anim calcmode="lin" valueType="num">
                                      <p:cBhvr>
                                        <p:cTn id="21" dur="500" fill="hold"/>
                                        <p:tgtEl>
                                          <p:spTgt spid="32773"/>
                                        </p:tgtEl>
                                        <p:attrNameLst>
                                          <p:attrName>ppt_w</p:attrName>
                                        </p:attrNameLst>
                                      </p:cBhvr>
                                      <p:tavLst>
                                        <p:tav tm="0">
                                          <p:val>
                                            <p:fltVal val="0"/>
                                          </p:val>
                                        </p:tav>
                                        <p:tav tm="100000">
                                          <p:val>
                                            <p:strVal val="#ppt_w"/>
                                          </p:val>
                                        </p:tav>
                                      </p:tavLst>
                                    </p:anim>
                                    <p:anim calcmode="lin" valueType="num">
                                      <p:cBhvr>
                                        <p:cTn id="22" dur="500" fill="hold"/>
                                        <p:tgtEl>
                                          <p:spTgt spid="327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CBA57C3-B591-4578-99A2-8EC4D6D027BB}"/>
              </a:ext>
            </a:extLst>
          </p:cNvPr>
          <p:cNvPicPr>
            <a:picLocks noChangeAspect="1"/>
          </p:cNvPicPr>
          <p:nvPr/>
        </p:nvPicPr>
        <p:blipFill>
          <a:blip r:embed="rId2"/>
          <a:stretch>
            <a:fillRect/>
          </a:stretch>
        </p:blipFill>
        <p:spPr>
          <a:xfrm>
            <a:off x="1199493" y="459561"/>
            <a:ext cx="6825674" cy="4752906"/>
          </a:xfrm>
          <a:prstGeom prst="rect">
            <a:avLst/>
          </a:prstGeom>
        </p:spPr>
      </p:pic>
      <p:pic>
        <p:nvPicPr>
          <p:cNvPr id="9" name="Imagen 8">
            <a:extLst>
              <a:ext uri="{FF2B5EF4-FFF2-40B4-BE49-F238E27FC236}">
                <a16:creationId xmlns:a16="http://schemas.microsoft.com/office/drawing/2014/main" id="{A50399E5-FFF6-4DB9-AFD5-96617AA94478}"/>
              </a:ext>
            </a:extLst>
          </p:cNvPr>
          <p:cNvPicPr>
            <a:picLocks noChangeAspect="1"/>
          </p:cNvPicPr>
          <p:nvPr/>
        </p:nvPicPr>
        <p:blipFill>
          <a:blip r:embed="rId3"/>
          <a:stretch>
            <a:fillRect/>
          </a:stretch>
        </p:blipFill>
        <p:spPr>
          <a:xfrm>
            <a:off x="2942728" y="755152"/>
            <a:ext cx="3133725" cy="4381500"/>
          </a:xfrm>
          <a:prstGeom prst="rect">
            <a:avLst/>
          </a:prstGeom>
        </p:spPr>
      </p:pic>
      <p:sp>
        <p:nvSpPr>
          <p:cNvPr id="34820" name="Text Box 4"/>
          <p:cNvSpPr txBox="1">
            <a:spLocks noChangeArrowheads="1"/>
          </p:cNvSpPr>
          <p:nvPr/>
        </p:nvSpPr>
        <p:spPr bwMode="auto">
          <a:xfrm>
            <a:off x="762000" y="5334000"/>
            <a:ext cx="7495183" cy="1277273"/>
          </a:xfrm>
          <a:prstGeom prst="rect">
            <a:avLst/>
          </a:prstGeom>
          <a:noFill/>
          <a:ln w="38100" cap="sq" cmpd="dbl">
            <a:solidFill>
              <a:srgbClr val="00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Dentro de las opciones de configuración Ud. variará</a:t>
            </a:r>
            <a:r>
              <a:rPr lang="es-ES" altLang="es-MX" sz="1400" b="1" dirty="0">
                <a:latin typeface="Tahoma" panose="020B0604030504040204" pitchFamily="34" charset="0"/>
              </a:rPr>
              <a:t>: </a:t>
            </a:r>
          </a:p>
          <a:p>
            <a:pPr marL="342900" indent="-342900" eaLnBrk="1" hangingPunct="1">
              <a:spcBef>
                <a:spcPct val="50000"/>
              </a:spcBef>
              <a:buClr>
                <a:srgbClr val="00FF00"/>
              </a:buClr>
              <a:buSzTx/>
              <a:buFont typeface="Wingdings 3" panose="05040102010807070707" pitchFamily="18" charset="2"/>
              <a:buChar char="â"/>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Fecha inicial y final.      			</a:t>
            </a:r>
          </a:p>
          <a:p>
            <a:pPr marL="342900" indent="-342900" eaLnBrk="1" hangingPunct="1">
              <a:spcBef>
                <a:spcPct val="50000"/>
              </a:spcBef>
              <a:buClr>
                <a:srgbClr val="00FF00"/>
              </a:buClr>
              <a:buSzTx/>
              <a:buFont typeface="Wingdings 3" panose="05040102010807070707" pitchFamily="18" charset="2"/>
              <a:buChar char="â"/>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Tamaño del subgrupo. </a:t>
            </a:r>
          </a:p>
          <a:p>
            <a:pPr marL="285750" indent="-285750" eaLnBrk="1" hangingPunct="1">
              <a:spcBef>
                <a:spcPct val="50000"/>
              </a:spcBef>
              <a:buClr>
                <a:srgbClr val="00FF00"/>
              </a:buClr>
              <a:buSzTx/>
              <a:buFont typeface="Wingdings 3" panose="05040102010807070707" pitchFamily="18" charset="2"/>
              <a:buChar char="â"/>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Tipo de escalas y límites</a:t>
            </a:r>
          </a:p>
        </p:txBody>
      </p:sp>
      <p:sp>
        <p:nvSpPr>
          <p:cNvPr id="34821" name="AutoShape 5"/>
          <p:cNvSpPr>
            <a:spLocks noChangeArrowheads="1"/>
          </p:cNvSpPr>
          <p:nvPr/>
        </p:nvSpPr>
        <p:spPr bwMode="auto">
          <a:xfrm rot="13390295">
            <a:off x="5004092" y="2440232"/>
            <a:ext cx="838200" cy="439738"/>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34823" name="AutoShape 7"/>
          <p:cNvSpPr>
            <a:spLocks noChangeArrowheads="1"/>
          </p:cNvSpPr>
          <p:nvPr/>
        </p:nvSpPr>
        <p:spPr bwMode="auto">
          <a:xfrm rot="13390295">
            <a:off x="3484616" y="1515573"/>
            <a:ext cx="838200" cy="439738"/>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34824" name="AutoShape 8"/>
          <p:cNvSpPr>
            <a:spLocks noChangeArrowheads="1"/>
          </p:cNvSpPr>
          <p:nvPr/>
        </p:nvSpPr>
        <p:spPr bwMode="auto">
          <a:xfrm rot="13390295">
            <a:off x="3534643" y="3468326"/>
            <a:ext cx="838200" cy="439737"/>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34825" name="AutoShape 9"/>
          <p:cNvSpPr>
            <a:spLocks noChangeArrowheads="1"/>
          </p:cNvSpPr>
          <p:nvPr/>
        </p:nvSpPr>
        <p:spPr bwMode="auto">
          <a:xfrm rot="13390295">
            <a:off x="5001741" y="3292801"/>
            <a:ext cx="838200" cy="439737"/>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8" name="Medio marco 7"/>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 name="CuadroTexto 1"/>
          <p:cNvSpPr txBox="1"/>
          <p:nvPr/>
        </p:nvSpPr>
        <p:spPr>
          <a:xfrm>
            <a:off x="4379198" y="5643825"/>
            <a:ext cx="4017446" cy="954107"/>
          </a:xfrm>
          <a:prstGeom prst="rect">
            <a:avLst/>
          </a:prstGeom>
          <a:noFill/>
        </p:spPr>
        <p:txBody>
          <a:bodyPr wrap="none" rtlCol="0">
            <a:spAutoFit/>
          </a:bodyPr>
          <a:lstStyle/>
          <a:p>
            <a:pPr marL="285750" indent="-285750" eaLnBrk="1" hangingPunct="1">
              <a:spcBef>
                <a:spcPct val="50000"/>
              </a:spcBef>
              <a:buClr>
                <a:srgbClr val="00FF00"/>
              </a:buClr>
              <a:buSzTx/>
              <a:buFont typeface="Wingdings 3" panose="05040102010807070707" pitchFamily="18" charset="2"/>
              <a:buChar char="â"/>
            </a:pPr>
            <a:r>
              <a:rPr lang="es-ES" altLang="es-MX" sz="1400" b="1" dirty="0">
                <a:solidFill>
                  <a:srgbClr val="FFC000"/>
                </a:solidFill>
                <a:effectLst>
                  <a:outerShdw blurRad="38100" dist="38100" dir="2700000" algn="tl">
                    <a:srgbClr val="000000">
                      <a:alpha val="43137"/>
                    </a:srgbClr>
                  </a:outerShdw>
                </a:effectLst>
              </a:rPr>
              <a:t>Filtro de datos. </a:t>
            </a:r>
          </a:p>
          <a:p>
            <a:pPr marL="285750" indent="-285750" eaLnBrk="1" hangingPunct="1">
              <a:spcBef>
                <a:spcPct val="50000"/>
              </a:spcBef>
              <a:buClr>
                <a:srgbClr val="00FF00"/>
              </a:buClr>
              <a:buSzTx/>
              <a:buFont typeface="Wingdings 3" panose="05040102010807070707" pitchFamily="18" charset="2"/>
              <a:buChar char="â"/>
            </a:pPr>
            <a:r>
              <a:rPr lang="es-ES" altLang="es-MX" sz="1400" b="1" dirty="0">
                <a:solidFill>
                  <a:srgbClr val="FFC000"/>
                </a:solidFill>
                <a:effectLst>
                  <a:outerShdw blurRad="38100" dist="38100" dir="2700000" algn="tl">
                    <a:srgbClr val="000000">
                      <a:alpha val="43137"/>
                    </a:srgbClr>
                  </a:outerShdw>
                </a:effectLst>
              </a:rPr>
              <a:t>Activación de Alarmas y Bitácora.  	</a:t>
            </a:r>
          </a:p>
          <a:p>
            <a:pPr marL="285750" indent="-285750" eaLnBrk="1" hangingPunct="1">
              <a:spcBef>
                <a:spcPct val="50000"/>
              </a:spcBef>
              <a:buClr>
                <a:srgbClr val="00FF00"/>
              </a:buClr>
              <a:buSzTx/>
              <a:buFont typeface="Wingdings 3" panose="05040102010807070707" pitchFamily="18" charset="2"/>
              <a:buChar char="â"/>
            </a:pPr>
            <a:r>
              <a:rPr lang="es-ES" altLang="es-MX" sz="1400" b="1" dirty="0">
                <a:solidFill>
                  <a:srgbClr val="FFC000"/>
                </a:solidFill>
                <a:effectLst>
                  <a:outerShdw blurRad="38100" dist="38100" dir="2700000" algn="tl">
                    <a:srgbClr val="000000">
                      <a:alpha val="43137"/>
                    </a:srgbClr>
                  </a:outerShdw>
                </a:effectLst>
              </a:rPr>
              <a:t>Idioma Español o </a:t>
            </a:r>
            <a:r>
              <a:rPr lang="es-ES" altLang="es-MX" sz="1400" b="1">
                <a:solidFill>
                  <a:srgbClr val="FFC000"/>
                </a:solidFill>
                <a:effectLst>
                  <a:outerShdw blurRad="38100" dist="38100" dir="2700000" algn="tl">
                    <a:srgbClr val="000000">
                      <a:alpha val="43137"/>
                    </a:srgbClr>
                  </a:outerShdw>
                </a:effectLst>
              </a:rPr>
              <a:t>6 otros.</a:t>
            </a:r>
            <a:endParaRPr lang="es-MX" sz="1400" dirty="0">
              <a:effectLst>
                <a:outerShdw blurRad="38100" dist="38100" dir="2700000" algn="tl">
                  <a:srgbClr val="000000">
                    <a:alpha val="43137"/>
                  </a:srgbClr>
                </a:outerShdw>
              </a:effectLst>
            </a:endParaRPr>
          </a:p>
        </p:txBody>
      </p:sp>
      <p:grpSp>
        <p:nvGrpSpPr>
          <p:cNvPr id="14" name="Grupo 13"/>
          <p:cNvGrpSpPr/>
          <p:nvPr/>
        </p:nvGrpSpPr>
        <p:grpSpPr>
          <a:xfrm>
            <a:off x="107504" y="44624"/>
            <a:ext cx="609866" cy="698594"/>
            <a:chOff x="395536" y="260648"/>
            <a:chExt cx="609866" cy="698594"/>
          </a:xfrm>
        </p:grpSpPr>
        <p:grpSp>
          <p:nvGrpSpPr>
            <p:cNvPr id="15" name="Grupo 14"/>
            <p:cNvGrpSpPr/>
            <p:nvPr/>
          </p:nvGrpSpPr>
          <p:grpSpPr>
            <a:xfrm>
              <a:off x="395536" y="371285"/>
              <a:ext cx="144016" cy="587957"/>
              <a:chOff x="1087834" y="836712"/>
              <a:chExt cx="169466" cy="587957"/>
            </a:xfrm>
          </p:grpSpPr>
          <p:sp>
            <p:nvSpPr>
              <p:cNvPr id="18" name="Rectángulo 17"/>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6" name="Imagen 15"/>
            <p:cNvPicPr>
              <a:picLocks noChangeAspect="1"/>
            </p:cNvPicPr>
            <p:nvPr/>
          </p:nvPicPr>
          <p:blipFill>
            <a:blip r:embed="rId5"/>
            <a:stretch>
              <a:fillRect/>
            </a:stretch>
          </p:blipFill>
          <p:spPr>
            <a:xfrm>
              <a:off x="521921" y="260648"/>
              <a:ext cx="483481" cy="144016"/>
            </a:xfrm>
            <a:prstGeom prst="rect">
              <a:avLst/>
            </a:prstGeom>
          </p:spPr>
        </p:pic>
        <p:sp>
          <p:nvSpPr>
            <p:cNvPr id="17" name="Combinar 16"/>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1000"/>
                                  </p:stCondLst>
                                  <p:childTnLst>
                                    <p:set>
                                      <p:cBhvr>
                                        <p:cTn id="6" dur="1" fill="hold">
                                          <p:stCondLst>
                                            <p:cond delay="0"/>
                                          </p:stCondLst>
                                        </p:cTn>
                                        <p:tgtEl>
                                          <p:spTgt spid="34820"/>
                                        </p:tgtEl>
                                        <p:attrNameLst>
                                          <p:attrName>style.visibility</p:attrName>
                                        </p:attrNameLst>
                                      </p:cBhvr>
                                      <p:to>
                                        <p:strVal val="visible"/>
                                      </p:to>
                                    </p:set>
                                    <p:animEffect transition="in" filter="strips(upRight)">
                                      <p:cBhvr>
                                        <p:cTn id="7" dur="500"/>
                                        <p:tgtEl>
                                          <p:spTgt spid="34820"/>
                                        </p:tgtEl>
                                      </p:cBhvr>
                                    </p:animEffect>
                                  </p:childTnLst>
                                </p:cTn>
                              </p:par>
                            </p:childTnLst>
                          </p:cTn>
                        </p:par>
                        <p:par>
                          <p:cTn id="8" fill="hold" nodeType="afterGroup">
                            <p:stCondLst>
                              <p:cond delay="1500"/>
                            </p:stCondLst>
                            <p:childTnLst>
                              <p:par>
                                <p:cTn id="9" presetID="17" presetClass="entr" presetSubtype="8" fill="hold" grpId="0" nodeType="afterEffect">
                                  <p:stCondLst>
                                    <p:cond delay="1000"/>
                                  </p:stCondLst>
                                  <p:childTnLst>
                                    <p:set>
                                      <p:cBhvr>
                                        <p:cTn id="10" dur="1" fill="hold">
                                          <p:stCondLst>
                                            <p:cond delay="0"/>
                                          </p:stCondLst>
                                        </p:cTn>
                                        <p:tgtEl>
                                          <p:spTgt spid="34821"/>
                                        </p:tgtEl>
                                        <p:attrNameLst>
                                          <p:attrName>style.visibility</p:attrName>
                                        </p:attrNameLst>
                                      </p:cBhvr>
                                      <p:to>
                                        <p:strVal val="visible"/>
                                      </p:to>
                                    </p:set>
                                    <p:anim calcmode="lin" valueType="num">
                                      <p:cBhvr>
                                        <p:cTn id="11" dur="500" fill="hold"/>
                                        <p:tgtEl>
                                          <p:spTgt spid="34821"/>
                                        </p:tgtEl>
                                        <p:attrNameLst>
                                          <p:attrName>ppt_x</p:attrName>
                                        </p:attrNameLst>
                                      </p:cBhvr>
                                      <p:tavLst>
                                        <p:tav tm="0">
                                          <p:val>
                                            <p:strVal val="#ppt_x-#ppt_w/2"/>
                                          </p:val>
                                        </p:tav>
                                        <p:tav tm="100000">
                                          <p:val>
                                            <p:strVal val="#ppt_x"/>
                                          </p:val>
                                        </p:tav>
                                      </p:tavLst>
                                    </p:anim>
                                    <p:anim calcmode="lin" valueType="num">
                                      <p:cBhvr>
                                        <p:cTn id="12" dur="500" fill="hold"/>
                                        <p:tgtEl>
                                          <p:spTgt spid="34821"/>
                                        </p:tgtEl>
                                        <p:attrNameLst>
                                          <p:attrName>ppt_y</p:attrName>
                                        </p:attrNameLst>
                                      </p:cBhvr>
                                      <p:tavLst>
                                        <p:tav tm="0">
                                          <p:val>
                                            <p:strVal val="#ppt_y"/>
                                          </p:val>
                                        </p:tav>
                                        <p:tav tm="100000">
                                          <p:val>
                                            <p:strVal val="#ppt_y"/>
                                          </p:val>
                                        </p:tav>
                                      </p:tavLst>
                                    </p:anim>
                                    <p:anim calcmode="lin" valueType="num">
                                      <p:cBhvr>
                                        <p:cTn id="13" dur="500" fill="hold"/>
                                        <p:tgtEl>
                                          <p:spTgt spid="34821"/>
                                        </p:tgtEl>
                                        <p:attrNameLst>
                                          <p:attrName>ppt_w</p:attrName>
                                        </p:attrNameLst>
                                      </p:cBhvr>
                                      <p:tavLst>
                                        <p:tav tm="0">
                                          <p:val>
                                            <p:fltVal val="0"/>
                                          </p:val>
                                        </p:tav>
                                        <p:tav tm="100000">
                                          <p:val>
                                            <p:strVal val="#ppt_w"/>
                                          </p:val>
                                        </p:tav>
                                      </p:tavLst>
                                    </p:anim>
                                    <p:anim calcmode="lin" valueType="num">
                                      <p:cBhvr>
                                        <p:cTn id="14" dur="500" fill="hold"/>
                                        <p:tgtEl>
                                          <p:spTgt spid="34821"/>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3000"/>
                            </p:stCondLst>
                            <p:childTnLst>
                              <p:par>
                                <p:cTn id="16" presetID="17" presetClass="entr" presetSubtype="8" fill="hold" grpId="0" nodeType="afterEffect">
                                  <p:stCondLst>
                                    <p:cond delay="1000"/>
                                  </p:stCondLst>
                                  <p:childTnLst>
                                    <p:set>
                                      <p:cBhvr>
                                        <p:cTn id="17" dur="1" fill="hold">
                                          <p:stCondLst>
                                            <p:cond delay="0"/>
                                          </p:stCondLst>
                                        </p:cTn>
                                        <p:tgtEl>
                                          <p:spTgt spid="34823"/>
                                        </p:tgtEl>
                                        <p:attrNameLst>
                                          <p:attrName>style.visibility</p:attrName>
                                        </p:attrNameLst>
                                      </p:cBhvr>
                                      <p:to>
                                        <p:strVal val="visible"/>
                                      </p:to>
                                    </p:set>
                                    <p:anim calcmode="lin" valueType="num">
                                      <p:cBhvr>
                                        <p:cTn id="18" dur="500" fill="hold"/>
                                        <p:tgtEl>
                                          <p:spTgt spid="34823"/>
                                        </p:tgtEl>
                                        <p:attrNameLst>
                                          <p:attrName>ppt_x</p:attrName>
                                        </p:attrNameLst>
                                      </p:cBhvr>
                                      <p:tavLst>
                                        <p:tav tm="0">
                                          <p:val>
                                            <p:strVal val="#ppt_x-#ppt_w/2"/>
                                          </p:val>
                                        </p:tav>
                                        <p:tav tm="100000">
                                          <p:val>
                                            <p:strVal val="#ppt_x"/>
                                          </p:val>
                                        </p:tav>
                                      </p:tavLst>
                                    </p:anim>
                                    <p:anim calcmode="lin" valueType="num">
                                      <p:cBhvr>
                                        <p:cTn id="19" dur="500" fill="hold"/>
                                        <p:tgtEl>
                                          <p:spTgt spid="34823"/>
                                        </p:tgtEl>
                                        <p:attrNameLst>
                                          <p:attrName>ppt_y</p:attrName>
                                        </p:attrNameLst>
                                      </p:cBhvr>
                                      <p:tavLst>
                                        <p:tav tm="0">
                                          <p:val>
                                            <p:strVal val="#ppt_y"/>
                                          </p:val>
                                        </p:tav>
                                        <p:tav tm="100000">
                                          <p:val>
                                            <p:strVal val="#ppt_y"/>
                                          </p:val>
                                        </p:tav>
                                      </p:tavLst>
                                    </p:anim>
                                    <p:anim calcmode="lin" valueType="num">
                                      <p:cBhvr>
                                        <p:cTn id="20" dur="500" fill="hold"/>
                                        <p:tgtEl>
                                          <p:spTgt spid="34823"/>
                                        </p:tgtEl>
                                        <p:attrNameLst>
                                          <p:attrName>ppt_w</p:attrName>
                                        </p:attrNameLst>
                                      </p:cBhvr>
                                      <p:tavLst>
                                        <p:tav tm="0">
                                          <p:val>
                                            <p:fltVal val="0"/>
                                          </p:val>
                                        </p:tav>
                                        <p:tav tm="100000">
                                          <p:val>
                                            <p:strVal val="#ppt_w"/>
                                          </p:val>
                                        </p:tav>
                                      </p:tavLst>
                                    </p:anim>
                                    <p:anim calcmode="lin" valueType="num">
                                      <p:cBhvr>
                                        <p:cTn id="21" dur="500" fill="hold"/>
                                        <p:tgtEl>
                                          <p:spTgt spid="34823"/>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4500"/>
                            </p:stCondLst>
                            <p:childTnLst>
                              <p:par>
                                <p:cTn id="23" presetID="17" presetClass="entr" presetSubtype="8" fill="hold" grpId="0" nodeType="afterEffect">
                                  <p:stCondLst>
                                    <p:cond delay="1000"/>
                                  </p:stCondLst>
                                  <p:childTnLst>
                                    <p:set>
                                      <p:cBhvr>
                                        <p:cTn id="24" dur="1" fill="hold">
                                          <p:stCondLst>
                                            <p:cond delay="0"/>
                                          </p:stCondLst>
                                        </p:cTn>
                                        <p:tgtEl>
                                          <p:spTgt spid="34824"/>
                                        </p:tgtEl>
                                        <p:attrNameLst>
                                          <p:attrName>style.visibility</p:attrName>
                                        </p:attrNameLst>
                                      </p:cBhvr>
                                      <p:to>
                                        <p:strVal val="visible"/>
                                      </p:to>
                                    </p:set>
                                    <p:anim calcmode="lin" valueType="num">
                                      <p:cBhvr>
                                        <p:cTn id="25" dur="500" fill="hold"/>
                                        <p:tgtEl>
                                          <p:spTgt spid="34824"/>
                                        </p:tgtEl>
                                        <p:attrNameLst>
                                          <p:attrName>ppt_x</p:attrName>
                                        </p:attrNameLst>
                                      </p:cBhvr>
                                      <p:tavLst>
                                        <p:tav tm="0">
                                          <p:val>
                                            <p:strVal val="#ppt_x-#ppt_w/2"/>
                                          </p:val>
                                        </p:tav>
                                        <p:tav tm="100000">
                                          <p:val>
                                            <p:strVal val="#ppt_x"/>
                                          </p:val>
                                        </p:tav>
                                      </p:tavLst>
                                    </p:anim>
                                    <p:anim calcmode="lin" valueType="num">
                                      <p:cBhvr>
                                        <p:cTn id="26" dur="500" fill="hold"/>
                                        <p:tgtEl>
                                          <p:spTgt spid="34824"/>
                                        </p:tgtEl>
                                        <p:attrNameLst>
                                          <p:attrName>ppt_y</p:attrName>
                                        </p:attrNameLst>
                                      </p:cBhvr>
                                      <p:tavLst>
                                        <p:tav tm="0">
                                          <p:val>
                                            <p:strVal val="#ppt_y"/>
                                          </p:val>
                                        </p:tav>
                                        <p:tav tm="100000">
                                          <p:val>
                                            <p:strVal val="#ppt_y"/>
                                          </p:val>
                                        </p:tav>
                                      </p:tavLst>
                                    </p:anim>
                                    <p:anim calcmode="lin" valueType="num">
                                      <p:cBhvr>
                                        <p:cTn id="27" dur="500" fill="hold"/>
                                        <p:tgtEl>
                                          <p:spTgt spid="34824"/>
                                        </p:tgtEl>
                                        <p:attrNameLst>
                                          <p:attrName>ppt_w</p:attrName>
                                        </p:attrNameLst>
                                      </p:cBhvr>
                                      <p:tavLst>
                                        <p:tav tm="0">
                                          <p:val>
                                            <p:fltVal val="0"/>
                                          </p:val>
                                        </p:tav>
                                        <p:tav tm="100000">
                                          <p:val>
                                            <p:strVal val="#ppt_w"/>
                                          </p:val>
                                        </p:tav>
                                      </p:tavLst>
                                    </p:anim>
                                    <p:anim calcmode="lin" valueType="num">
                                      <p:cBhvr>
                                        <p:cTn id="28" dur="500" fill="hold"/>
                                        <p:tgtEl>
                                          <p:spTgt spid="34824"/>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6000"/>
                            </p:stCondLst>
                            <p:childTnLst>
                              <p:par>
                                <p:cTn id="30" presetID="17" presetClass="entr" presetSubtype="8" fill="hold" grpId="0" nodeType="afterEffect">
                                  <p:stCondLst>
                                    <p:cond delay="1000"/>
                                  </p:stCondLst>
                                  <p:childTnLst>
                                    <p:set>
                                      <p:cBhvr>
                                        <p:cTn id="31" dur="1" fill="hold">
                                          <p:stCondLst>
                                            <p:cond delay="0"/>
                                          </p:stCondLst>
                                        </p:cTn>
                                        <p:tgtEl>
                                          <p:spTgt spid="34825"/>
                                        </p:tgtEl>
                                        <p:attrNameLst>
                                          <p:attrName>style.visibility</p:attrName>
                                        </p:attrNameLst>
                                      </p:cBhvr>
                                      <p:to>
                                        <p:strVal val="visible"/>
                                      </p:to>
                                    </p:set>
                                    <p:anim calcmode="lin" valueType="num">
                                      <p:cBhvr>
                                        <p:cTn id="32" dur="500" fill="hold"/>
                                        <p:tgtEl>
                                          <p:spTgt spid="34825"/>
                                        </p:tgtEl>
                                        <p:attrNameLst>
                                          <p:attrName>ppt_x</p:attrName>
                                        </p:attrNameLst>
                                      </p:cBhvr>
                                      <p:tavLst>
                                        <p:tav tm="0">
                                          <p:val>
                                            <p:strVal val="#ppt_x-#ppt_w/2"/>
                                          </p:val>
                                        </p:tav>
                                        <p:tav tm="100000">
                                          <p:val>
                                            <p:strVal val="#ppt_x"/>
                                          </p:val>
                                        </p:tav>
                                      </p:tavLst>
                                    </p:anim>
                                    <p:anim calcmode="lin" valueType="num">
                                      <p:cBhvr>
                                        <p:cTn id="33" dur="500" fill="hold"/>
                                        <p:tgtEl>
                                          <p:spTgt spid="34825"/>
                                        </p:tgtEl>
                                        <p:attrNameLst>
                                          <p:attrName>ppt_y</p:attrName>
                                        </p:attrNameLst>
                                      </p:cBhvr>
                                      <p:tavLst>
                                        <p:tav tm="0">
                                          <p:val>
                                            <p:strVal val="#ppt_y"/>
                                          </p:val>
                                        </p:tav>
                                        <p:tav tm="100000">
                                          <p:val>
                                            <p:strVal val="#ppt_y"/>
                                          </p:val>
                                        </p:tav>
                                      </p:tavLst>
                                    </p:anim>
                                    <p:anim calcmode="lin" valueType="num">
                                      <p:cBhvr>
                                        <p:cTn id="34" dur="500" fill="hold"/>
                                        <p:tgtEl>
                                          <p:spTgt spid="34825"/>
                                        </p:tgtEl>
                                        <p:attrNameLst>
                                          <p:attrName>ppt_w</p:attrName>
                                        </p:attrNameLst>
                                      </p:cBhvr>
                                      <p:tavLst>
                                        <p:tav tm="0">
                                          <p:val>
                                            <p:fltVal val="0"/>
                                          </p:val>
                                        </p:tav>
                                        <p:tav tm="100000">
                                          <p:val>
                                            <p:strVal val="#ppt_w"/>
                                          </p:val>
                                        </p:tav>
                                      </p:tavLst>
                                    </p:anim>
                                    <p:anim calcmode="lin" valueType="num">
                                      <p:cBhvr>
                                        <p:cTn id="35" dur="500" fill="hold"/>
                                        <p:tgtEl>
                                          <p:spTgt spid="348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autoUpdateAnimBg="0"/>
      <p:bldP spid="34821" grpId="0" animBg="1"/>
      <p:bldP spid="34823" grpId="0" animBg="1"/>
      <p:bldP spid="34824" grpId="0" animBg="1"/>
      <p:bldP spid="348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1676400" y="3200400"/>
            <a:ext cx="60639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s-ES" sz="1800" b="1" dirty="0">
                <a:solidFill>
                  <a:srgbClr val="FFFF66"/>
                </a:solidFill>
                <a:effectLst>
                  <a:outerShdw blurRad="38100" dist="38100" dir="2700000" algn="tl">
                    <a:srgbClr val="000000"/>
                  </a:outerShdw>
                </a:effectLst>
                <a:latin typeface="Tahoma" charset="0"/>
                <a:cs typeface="Tahoma" charset="0"/>
              </a:rPr>
              <a:t>Indispensable como parte del programa de mejoramiento de la calidad de los productos y servicios de su empresa.</a:t>
            </a:r>
            <a:endParaRPr lang="es-ES" sz="2000" b="1" dirty="0">
              <a:solidFill>
                <a:srgbClr val="FFFF66"/>
              </a:solidFill>
              <a:effectLst>
                <a:outerShdw blurRad="38100" dist="38100" dir="2700000" algn="tl">
                  <a:srgbClr val="000000"/>
                </a:outerShdw>
              </a:effectLst>
              <a:latin typeface="Tahoma" charset="0"/>
            </a:endParaRPr>
          </a:p>
        </p:txBody>
      </p:sp>
      <p:sp>
        <p:nvSpPr>
          <p:cNvPr id="11267" name="Text Box 1027"/>
          <p:cNvSpPr txBox="1">
            <a:spLocks noChangeArrowheads="1"/>
          </p:cNvSpPr>
          <p:nvPr/>
        </p:nvSpPr>
        <p:spPr bwMode="auto">
          <a:xfrm>
            <a:off x="1676400" y="4365104"/>
            <a:ext cx="606395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s-ES" sz="1800" b="1" dirty="0">
                <a:solidFill>
                  <a:srgbClr val="FFFF66"/>
                </a:solidFill>
                <a:effectLst>
                  <a:outerShdw blurRad="38100" dist="38100" dir="2700000" algn="tl">
                    <a:srgbClr val="000000"/>
                  </a:outerShdw>
                </a:effectLst>
                <a:latin typeface="Tahoma" charset="0"/>
                <a:cs typeface="Tahoma" charset="0"/>
              </a:rPr>
              <a:t>Con SuperCEP Windows obtendrá la información estadística que requieren sus clientes para valorar la calidad de sus productos. También le facilitará la obtención de certificaciones internacionales de Calidad.</a:t>
            </a:r>
            <a:endParaRPr lang="es-ES" sz="1800" b="1" dirty="0">
              <a:solidFill>
                <a:srgbClr val="FFFF66"/>
              </a:solidFill>
              <a:effectLst>
                <a:outerShdw blurRad="38100" dist="38100" dir="2700000" algn="tl">
                  <a:srgbClr val="000000"/>
                </a:outerShdw>
              </a:effectLst>
              <a:latin typeface="Tahoma" charset="0"/>
            </a:endParaRPr>
          </a:p>
        </p:txBody>
      </p:sp>
      <p:sp>
        <p:nvSpPr>
          <p:cNvPr id="11269" name="AutoShape 1029"/>
          <p:cNvSpPr>
            <a:spLocks noChangeArrowheads="1"/>
          </p:cNvSpPr>
          <p:nvPr/>
        </p:nvSpPr>
        <p:spPr bwMode="auto">
          <a:xfrm>
            <a:off x="914400" y="3357265"/>
            <a:ext cx="685800" cy="609600"/>
          </a:xfrm>
          <a:prstGeom prst="star5">
            <a:avLst/>
          </a:prstGeom>
          <a:solidFill>
            <a:srgbClr val="FF0000"/>
          </a:solidFill>
          <a:ln>
            <a:headEnd type="none" w="sm" len="sm"/>
            <a:tailEnd type="none" w="sm" len="sm"/>
          </a:ln>
          <a:extLst/>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spcBef>
                <a:spcPct val="50000"/>
              </a:spcBef>
              <a:defRPr/>
            </a:pPr>
            <a:endParaRPr lang="es-MX">
              <a:latin typeface="Tahoma" charset="0"/>
            </a:endParaRPr>
          </a:p>
        </p:txBody>
      </p:sp>
      <p:sp>
        <p:nvSpPr>
          <p:cNvPr id="11270" name="AutoShape 1030"/>
          <p:cNvSpPr>
            <a:spLocks noChangeArrowheads="1"/>
          </p:cNvSpPr>
          <p:nvPr/>
        </p:nvSpPr>
        <p:spPr bwMode="auto">
          <a:xfrm>
            <a:off x="927691" y="4725144"/>
            <a:ext cx="685800" cy="609600"/>
          </a:xfrm>
          <a:prstGeom prst="star5">
            <a:avLst/>
          </a:prstGeom>
          <a:solidFill>
            <a:srgbClr val="FF0000"/>
          </a:solidFill>
          <a:ln w="12700" cap="sq">
            <a:solidFill>
              <a:schemeClr val="bg2"/>
            </a:solidFill>
            <a:miter lim="800000"/>
            <a:headEnd type="none" w="sm" len="sm"/>
            <a:tailEnd type="none" w="sm" len="sm"/>
          </a:ln>
          <a:effectLst/>
          <a:extLst/>
        </p:spPr>
        <p:txBody>
          <a:bodyPr wrap="none" anchor="ctr"/>
          <a:lstStyle/>
          <a:p>
            <a:pPr algn="ctr" eaLnBrk="1" hangingPunct="1">
              <a:spcBef>
                <a:spcPct val="50000"/>
              </a:spcBef>
              <a:defRPr/>
            </a:pPr>
            <a:endParaRPr lang="es-MX">
              <a:latin typeface="Tahoma" charset="0"/>
            </a:endParaRPr>
          </a:p>
        </p:txBody>
      </p:sp>
      <p:sp>
        <p:nvSpPr>
          <p:cNvPr id="7" name="Medio marco 6"/>
          <p:cNvSpPr/>
          <p:nvPr/>
        </p:nvSpPr>
        <p:spPr>
          <a:xfrm>
            <a:off x="395536" y="260648"/>
            <a:ext cx="8424936"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620687"/>
            <a:ext cx="3235841" cy="2456120"/>
          </a:xfrm>
          <a:prstGeom prst="rect">
            <a:avLst/>
          </a:prstGeom>
        </p:spPr>
      </p:pic>
      <p:grpSp>
        <p:nvGrpSpPr>
          <p:cNvPr id="13" name="Grupo 12"/>
          <p:cNvGrpSpPr/>
          <p:nvPr/>
        </p:nvGrpSpPr>
        <p:grpSpPr>
          <a:xfrm>
            <a:off x="251520" y="116632"/>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1" name="Rectángulo 10"/>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6" name="Imagen 5"/>
            <p:cNvPicPr>
              <a:picLocks noChangeAspect="1"/>
            </p:cNvPicPr>
            <p:nvPr/>
          </p:nvPicPr>
          <p:blipFill>
            <a:blip r:embed="rId4"/>
            <a:stretch>
              <a:fillRect/>
            </a:stretch>
          </p:blipFill>
          <p:spPr>
            <a:xfrm>
              <a:off x="521921" y="260648"/>
              <a:ext cx="483481" cy="144016"/>
            </a:xfrm>
            <a:prstGeom prst="rect">
              <a:avLst/>
            </a:prstGeom>
          </p:spPr>
        </p:pic>
        <p:sp>
          <p:nvSpPr>
            <p:cNvPr id="3" name="Combinar 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par>
                          <p:cTn id="8" fill="hold" nodeType="afterGroup">
                            <p:stCondLst>
                              <p:cond delay="1500"/>
                            </p:stCondLst>
                            <p:childTnLst>
                              <p:par>
                                <p:cTn id="9" presetID="3" presetClass="entr" presetSubtype="5" fill="hold" grpId="0" nodeType="afterEffect">
                                  <p:stCondLst>
                                    <p:cond delay="1000"/>
                                  </p:stCondLst>
                                  <p:childTnLst>
                                    <p:set>
                                      <p:cBhvr>
                                        <p:cTn id="10" dur="1" fill="hold">
                                          <p:stCondLst>
                                            <p:cond delay="0"/>
                                          </p:stCondLst>
                                        </p:cTn>
                                        <p:tgtEl>
                                          <p:spTgt spid="11266"/>
                                        </p:tgtEl>
                                        <p:attrNameLst>
                                          <p:attrName>style.visibility</p:attrName>
                                        </p:attrNameLst>
                                      </p:cBhvr>
                                      <p:to>
                                        <p:strVal val="visible"/>
                                      </p:to>
                                    </p:set>
                                    <p:animEffect transition="in" filter="blinds(vertical)">
                                      <p:cBhvr>
                                        <p:cTn id="11" dur="500"/>
                                        <p:tgtEl>
                                          <p:spTgt spid="11266"/>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1270"/>
                                        </p:tgtEl>
                                        <p:attrNameLst>
                                          <p:attrName>style.visibility</p:attrName>
                                        </p:attrNameLst>
                                      </p:cBhvr>
                                      <p:to>
                                        <p:strVal val="visible"/>
                                      </p:to>
                                    </p:set>
                                    <p:animEffect transition="in" filter="dissolve">
                                      <p:cBhvr>
                                        <p:cTn id="15" dur="500"/>
                                        <p:tgtEl>
                                          <p:spTgt spid="11270"/>
                                        </p:tgtEl>
                                      </p:cBhvr>
                                    </p:animEffect>
                                  </p:childTnLst>
                                </p:cTn>
                              </p:par>
                            </p:childTnLst>
                          </p:cTn>
                        </p:par>
                        <p:par>
                          <p:cTn id="16" fill="hold" nodeType="afterGroup">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11267"/>
                                        </p:tgtEl>
                                        <p:attrNameLst>
                                          <p:attrName>style.visibility</p:attrName>
                                        </p:attrNameLst>
                                      </p:cBhvr>
                                      <p:to>
                                        <p:strVal val="visible"/>
                                      </p:to>
                                    </p:set>
                                    <p:animEffect transition="in" filter="blinds(horizontal)">
                                      <p:cBhvr>
                                        <p:cTn id="19"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EF659C5-E563-4894-B637-1BCEC40B3D71}"/>
              </a:ext>
            </a:extLst>
          </p:cNvPr>
          <p:cNvPicPr>
            <a:picLocks noChangeAspect="1"/>
          </p:cNvPicPr>
          <p:nvPr/>
        </p:nvPicPr>
        <p:blipFill>
          <a:blip r:embed="rId2"/>
          <a:stretch>
            <a:fillRect/>
          </a:stretch>
        </p:blipFill>
        <p:spPr>
          <a:xfrm>
            <a:off x="1680727" y="1579582"/>
            <a:ext cx="6317381" cy="4657730"/>
          </a:xfrm>
          <a:prstGeom prst="rect">
            <a:avLst/>
          </a:prstGeom>
        </p:spPr>
      </p:pic>
      <p:sp>
        <p:nvSpPr>
          <p:cNvPr id="37893" name="AutoShape 5"/>
          <p:cNvSpPr>
            <a:spLocks noChangeArrowheads="1"/>
          </p:cNvSpPr>
          <p:nvPr/>
        </p:nvSpPr>
        <p:spPr bwMode="auto">
          <a:xfrm rot="1907562">
            <a:off x="1134143" y="3176124"/>
            <a:ext cx="762000" cy="287338"/>
          </a:xfrm>
          <a:custGeom>
            <a:avLst/>
            <a:gdLst>
              <a:gd name="T0" fmla="*/ 711244097 w 21600"/>
              <a:gd name="T1" fmla="*/ 0 h 21600"/>
              <a:gd name="T2" fmla="*/ 0 w 21600"/>
              <a:gd name="T3" fmla="*/ 25423866 h 21600"/>
              <a:gd name="T4" fmla="*/ 711244097 w 21600"/>
              <a:gd name="T5" fmla="*/ 50847745 h 21600"/>
              <a:gd name="T6" fmla="*/ 948325475 w 21600"/>
              <a:gd name="T7" fmla="*/ 2542386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4582" name="Rectangle 6"/>
          <p:cNvSpPr>
            <a:spLocks noChangeArrowheads="1"/>
          </p:cNvSpPr>
          <p:nvPr/>
        </p:nvSpPr>
        <p:spPr bwMode="auto">
          <a:xfrm>
            <a:off x="789378" y="625475"/>
            <a:ext cx="77450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El gran poder de SuperCEP se demuestra con la opción de estratificación o filtrado de datos, mediante la cual Ud. podrá seleccionar para análisis un subconjunto de datos que cumplan con un criterio particular. Por ejemplo los datos de un turno o de un operador o de un lote, los que estén en un rango de valores, etc.</a:t>
            </a:r>
          </a:p>
        </p:txBody>
      </p:sp>
      <p:sp>
        <p:nvSpPr>
          <p:cNvPr id="7" name="Medio marco 6"/>
          <p:cNvSpPr/>
          <p:nvPr/>
        </p:nvSpPr>
        <p:spPr>
          <a:xfrm>
            <a:off x="323528" y="332656"/>
            <a:ext cx="8496944" cy="6264696"/>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79512" y="188640"/>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8" fill="hold" grpId="0" nodeType="afterEffect">
                                  <p:stCondLst>
                                    <p:cond delay="160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800" fill="hold"/>
                                        <p:tgtEl>
                                          <p:spTgt spid="37893"/>
                                        </p:tgtEl>
                                        <p:attrNameLst>
                                          <p:attrName>ppt_x</p:attrName>
                                        </p:attrNameLst>
                                      </p:cBhvr>
                                      <p:tavLst>
                                        <p:tav tm="0">
                                          <p:val>
                                            <p:strVal val="#ppt_x-#ppt_w/2"/>
                                          </p:val>
                                        </p:tav>
                                        <p:tav tm="100000">
                                          <p:val>
                                            <p:strVal val="#ppt_x"/>
                                          </p:val>
                                        </p:tav>
                                      </p:tavLst>
                                    </p:anim>
                                    <p:anim calcmode="lin" valueType="num">
                                      <p:cBhvr>
                                        <p:cTn id="8" dur="800" fill="hold"/>
                                        <p:tgtEl>
                                          <p:spTgt spid="37893"/>
                                        </p:tgtEl>
                                        <p:attrNameLst>
                                          <p:attrName>ppt_y</p:attrName>
                                        </p:attrNameLst>
                                      </p:cBhvr>
                                      <p:tavLst>
                                        <p:tav tm="0">
                                          <p:val>
                                            <p:strVal val="#ppt_y"/>
                                          </p:val>
                                        </p:tav>
                                        <p:tav tm="100000">
                                          <p:val>
                                            <p:strVal val="#ppt_y"/>
                                          </p:val>
                                        </p:tav>
                                      </p:tavLst>
                                    </p:anim>
                                    <p:anim calcmode="lin" valueType="num">
                                      <p:cBhvr>
                                        <p:cTn id="9" dur="800" fill="hold"/>
                                        <p:tgtEl>
                                          <p:spTgt spid="37893"/>
                                        </p:tgtEl>
                                        <p:attrNameLst>
                                          <p:attrName>ppt_w</p:attrName>
                                        </p:attrNameLst>
                                      </p:cBhvr>
                                      <p:tavLst>
                                        <p:tav tm="0">
                                          <p:val>
                                            <p:fltVal val="0"/>
                                          </p:val>
                                        </p:tav>
                                        <p:tav tm="100000">
                                          <p:val>
                                            <p:strVal val="#ppt_w"/>
                                          </p:val>
                                        </p:tav>
                                      </p:tavLst>
                                    </p:anim>
                                    <p:anim calcmode="lin" valueType="num">
                                      <p:cBhvr>
                                        <p:cTn id="10" dur="800" fill="hold"/>
                                        <p:tgtEl>
                                          <p:spTgt spid="378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ED017D-6A90-48B8-8124-8CF3FEA13669}"/>
              </a:ext>
            </a:extLst>
          </p:cNvPr>
          <p:cNvPicPr>
            <a:picLocks noChangeAspect="1"/>
          </p:cNvPicPr>
          <p:nvPr/>
        </p:nvPicPr>
        <p:blipFill>
          <a:blip r:embed="rId2"/>
          <a:stretch>
            <a:fillRect/>
          </a:stretch>
        </p:blipFill>
        <p:spPr>
          <a:xfrm>
            <a:off x="2487825" y="1118824"/>
            <a:ext cx="5180519" cy="3870755"/>
          </a:xfrm>
          <a:prstGeom prst="rect">
            <a:avLst/>
          </a:prstGeom>
        </p:spPr>
      </p:pic>
      <p:sp>
        <p:nvSpPr>
          <p:cNvPr id="37891" name="Text Box 3"/>
          <p:cNvSpPr txBox="1">
            <a:spLocks noChangeArrowheads="1"/>
          </p:cNvSpPr>
          <p:nvPr/>
        </p:nvSpPr>
        <p:spPr bwMode="auto">
          <a:xfrm>
            <a:off x="2483768" y="4984510"/>
            <a:ext cx="5780112"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s-ES" altLang="es-MX" sz="1400" b="1" dirty="0">
                <a:solidFill>
                  <a:schemeClr val="accent3">
                    <a:lumMod val="60000"/>
                    <a:lumOff val="40000"/>
                  </a:schemeClr>
                </a:solidFill>
                <a:latin typeface="Tahoma" panose="020B0604030504040204" pitchFamily="34" charset="0"/>
              </a:rPr>
              <a:t>Se pueden obtener todos los gráficos de control por atributos: </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s-ES" altLang="es-MX" sz="1400" b="1" dirty="0">
                <a:latin typeface="Tahoma" panose="020B0604030504040204" pitchFamily="34" charset="0"/>
              </a:rPr>
              <a:t>Gráfico P (fracción defectiva)</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s-ES" altLang="es-MX" sz="1400" b="1" dirty="0">
                <a:latin typeface="Tahoma" panose="020B0604030504040204" pitchFamily="34" charset="0"/>
              </a:rPr>
              <a:t>Gráfico N-P (defectuosos) </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s-ES" altLang="es-MX" sz="1400" b="1" dirty="0">
                <a:latin typeface="Tahoma" panose="020B0604030504040204" pitchFamily="34" charset="0"/>
              </a:rPr>
              <a:t>Gráfico C (defectos) </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s-ES" altLang="es-MX" sz="1400" b="1" dirty="0">
                <a:latin typeface="Tahoma" panose="020B0604030504040204" pitchFamily="34" charset="0"/>
              </a:rPr>
              <a:t> Gráfico U (defectos por unidad)</a:t>
            </a:r>
          </a:p>
        </p:txBody>
      </p:sp>
      <p:sp>
        <p:nvSpPr>
          <p:cNvPr id="37892" name="Text Box 4"/>
          <p:cNvSpPr txBox="1">
            <a:spLocks noChangeArrowheads="1"/>
          </p:cNvSpPr>
          <p:nvPr/>
        </p:nvSpPr>
        <p:spPr bwMode="auto">
          <a:xfrm>
            <a:off x="679412" y="1844824"/>
            <a:ext cx="1653952" cy="25699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En la sección gráfica tendrá Ud. un punto por cada muestra o por cada turno. </a:t>
            </a:r>
          </a:p>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También es posible incluir los comentarios junto al punto correspondiente</a:t>
            </a:r>
          </a:p>
        </p:txBody>
      </p:sp>
      <p:sp>
        <p:nvSpPr>
          <p:cNvPr id="37893" name="AutoShape 5"/>
          <p:cNvSpPr>
            <a:spLocks noChangeArrowheads="1"/>
          </p:cNvSpPr>
          <p:nvPr/>
        </p:nvSpPr>
        <p:spPr bwMode="auto">
          <a:xfrm rot="1907562">
            <a:off x="2723392" y="2456044"/>
            <a:ext cx="762000" cy="287338"/>
          </a:xfrm>
          <a:custGeom>
            <a:avLst/>
            <a:gdLst>
              <a:gd name="T0" fmla="*/ 711244097 w 21600"/>
              <a:gd name="T1" fmla="*/ 0 h 21600"/>
              <a:gd name="T2" fmla="*/ 0 w 21600"/>
              <a:gd name="T3" fmla="*/ 25423866 h 21600"/>
              <a:gd name="T4" fmla="*/ 711244097 w 21600"/>
              <a:gd name="T5" fmla="*/ 50847745 h 21600"/>
              <a:gd name="T6" fmla="*/ 948325475 w 21600"/>
              <a:gd name="T7" fmla="*/ 2542386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4582" name="Rectangle 6"/>
          <p:cNvSpPr>
            <a:spLocks noChangeArrowheads="1"/>
          </p:cNvSpPr>
          <p:nvPr/>
        </p:nvSpPr>
        <p:spPr bwMode="auto">
          <a:xfrm>
            <a:off x="1506388" y="625475"/>
            <a:ext cx="67574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b="1" dirty="0">
                <a:latin typeface="Tahoma" panose="020B0604030504040204" pitchFamily="34" charset="0"/>
              </a:rPr>
              <a:t>Gráficos de Control por Atributos.</a:t>
            </a:r>
          </a:p>
        </p:txBody>
      </p:sp>
      <p:sp>
        <p:nvSpPr>
          <p:cNvPr id="7" name="Medio marco 6"/>
          <p:cNvSpPr/>
          <p:nvPr/>
        </p:nvSpPr>
        <p:spPr>
          <a:xfrm>
            <a:off x="323528" y="332656"/>
            <a:ext cx="8496944" cy="6264696"/>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79512" y="188640"/>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831963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8" presetClass="entr" presetSubtype="6" fill="hold" grpId="0" nodeType="afterEffect">
                                  <p:stCondLst>
                                    <p:cond delay="1000"/>
                                  </p:stCondLst>
                                  <p:childTnLst>
                                    <p:set>
                                      <p:cBhvr>
                                        <p:cTn id="11" dur="1" fill="hold">
                                          <p:stCondLst>
                                            <p:cond delay="0"/>
                                          </p:stCondLst>
                                        </p:cTn>
                                        <p:tgtEl>
                                          <p:spTgt spid="37892"/>
                                        </p:tgtEl>
                                        <p:attrNameLst>
                                          <p:attrName>style.visibility</p:attrName>
                                        </p:attrNameLst>
                                      </p:cBhvr>
                                      <p:to>
                                        <p:strVal val="visible"/>
                                      </p:to>
                                    </p:set>
                                    <p:animEffect transition="in" filter="strips(downRight)">
                                      <p:cBhvr>
                                        <p:cTn id="12" dur="500"/>
                                        <p:tgtEl>
                                          <p:spTgt spid="37892"/>
                                        </p:tgtEl>
                                      </p:cBhvr>
                                    </p:animEffect>
                                  </p:childTnLst>
                                </p:cTn>
                              </p:par>
                            </p:childTnLst>
                          </p:cTn>
                        </p:par>
                        <p:par>
                          <p:cTn id="13" fill="hold" nodeType="afterGroup">
                            <p:stCondLst>
                              <p:cond delay="3000"/>
                            </p:stCondLst>
                            <p:childTnLst>
                              <p:par>
                                <p:cTn id="14" presetID="17" presetClass="entr" presetSubtype="8" fill="hold" grpId="0" nodeType="afterEffect">
                                  <p:stCondLst>
                                    <p:cond delay="1000"/>
                                  </p:stCondLst>
                                  <p:childTnLst>
                                    <p:set>
                                      <p:cBhvr>
                                        <p:cTn id="15" dur="1" fill="hold">
                                          <p:stCondLst>
                                            <p:cond delay="0"/>
                                          </p:stCondLst>
                                        </p:cTn>
                                        <p:tgtEl>
                                          <p:spTgt spid="37893"/>
                                        </p:tgtEl>
                                        <p:attrNameLst>
                                          <p:attrName>style.visibility</p:attrName>
                                        </p:attrNameLst>
                                      </p:cBhvr>
                                      <p:to>
                                        <p:strVal val="visible"/>
                                      </p:to>
                                    </p:set>
                                    <p:anim calcmode="lin" valueType="num">
                                      <p:cBhvr>
                                        <p:cTn id="16" dur="500" fill="hold"/>
                                        <p:tgtEl>
                                          <p:spTgt spid="37893"/>
                                        </p:tgtEl>
                                        <p:attrNameLst>
                                          <p:attrName>ppt_x</p:attrName>
                                        </p:attrNameLst>
                                      </p:cBhvr>
                                      <p:tavLst>
                                        <p:tav tm="0">
                                          <p:val>
                                            <p:strVal val="#ppt_x-#ppt_w/2"/>
                                          </p:val>
                                        </p:tav>
                                        <p:tav tm="100000">
                                          <p:val>
                                            <p:strVal val="#ppt_x"/>
                                          </p:val>
                                        </p:tav>
                                      </p:tavLst>
                                    </p:anim>
                                    <p:anim calcmode="lin" valueType="num">
                                      <p:cBhvr>
                                        <p:cTn id="17" dur="500" fill="hold"/>
                                        <p:tgtEl>
                                          <p:spTgt spid="37893"/>
                                        </p:tgtEl>
                                        <p:attrNameLst>
                                          <p:attrName>ppt_y</p:attrName>
                                        </p:attrNameLst>
                                      </p:cBhvr>
                                      <p:tavLst>
                                        <p:tav tm="0">
                                          <p:val>
                                            <p:strVal val="#ppt_y"/>
                                          </p:val>
                                        </p:tav>
                                        <p:tav tm="100000">
                                          <p:val>
                                            <p:strVal val="#ppt_y"/>
                                          </p:val>
                                        </p:tav>
                                      </p:tavLst>
                                    </p:anim>
                                    <p:anim calcmode="lin" valueType="num">
                                      <p:cBhvr>
                                        <p:cTn id="18" dur="500" fill="hold"/>
                                        <p:tgtEl>
                                          <p:spTgt spid="37893"/>
                                        </p:tgtEl>
                                        <p:attrNameLst>
                                          <p:attrName>ppt_w</p:attrName>
                                        </p:attrNameLst>
                                      </p:cBhvr>
                                      <p:tavLst>
                                        <p:tav tm="0">
                                          <p:val>
                                            <p:fltVal val="0"/>
                                          </p:val>
                                        </p:tav>
                                        <p:tav tm="100000">
                                          <p:val>
                                            <p:strVal val="#ppt_w"/>
                                          </p:val>
                                        </p:tav>
                                      </p:tavLst>
                                    </p:anim>
                                    <p:anim calcmode="lin" valueType="num">
                                      <p:cBhvr>
                                        <p:cTn id="19" dur="500" fill="hold"/>
                                        <p:tgtEl>
                                          <p:spTgt spid="378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P spid="3789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51E0F6A-3632-4E25-9BD3-EAF5199FB4D3}"/>
              </a:ext>
            </a:extLst>
          </p:cNvPr>
          <p:cNvPicPr>
            <a:picLocks noChangeAspect="1"/>
          </p:cNvPicPr>
          <p:nvPr/>
        </p:nvPicPr>
        <p:blipFill>
          <a:blip r:embed="rId2"/>
          <a:stretch>
            <a:fillRect/>
          </a:stretch>
        </p:blipFill>
        <p:spPr>
          <a:xfrm>
            <a:off x="2597911" y="1452189"/>
            <a:ext cx="4864410" cy="3634566"/>
          </a:xfrm>
          <a:prstGeom prst="rect">
            <a:avLst/>
          </a:prstGeom>
        </p:spPr>
      </p:pic>
      <p:sp>
        <p:nvSpPr>
          <p:cNvPr id="38915" name="Text Box 3"/>
          <p:cNvSpPr txBox="1">
            <a:spLocks noChangeArrowheads="1"/>
          </p:cNvSpPr>
          <p:nvPr/>
        </p:nvSpPr>
        <p:spPr bwMode="auto">
          <a:xfrm>
            <a:off x="1295400" y="546100"/>
            <a:ext cx="6629400"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600" b="1" dirty="0">
                <a:effectLst>
                  <a:outerShdw blurRad="38100" dist="38100" dir="2700000" algn="tl">
                    <a:srgbClr val="000000">
                      <a:alpha val="43137"/>
                    </a:srgbClr>
                  </a:outerShdw>
                </a:effectLst>
                <a:latin typeface="Tahoma" panose="020B0604030504040204" pitchFamily="34" charset="0"/>
              </a:rPr>
              <a:t>Esta es una gráfica tipo P o de fracción defectiva, en la que, al igual que en otras gráficas de atributos, se despliegan todos los valores calculados</a:t>
            </a:r>
          </a:p>
        </p:txBody>
      </p:sp>
      <p:sp>
        <p:nvSpPr>
          <p:cNvPr id="38916" name="Text Box 4"/>
          <p:cNvSpPr txBox="1">
            <a:spLocks noChangeArrowheads="1"/>
          </p:cNvSpPr>
          <p:nvPr/>
        </p:nvSpPr>
        <p:spPr bwMode="auto">
          <a:xfrm>
            <a:off x="2699792" y="5293700"/>
            <a:ext cx="4932784" cy="8463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9A0000"/>
                </a:solidFill>
                <a:latin typeface="Tahoma" panose="020B0604030504040204" pitchFamily="34" charset="0"/>
              </a:rPr>
              <a:t>Los límites de control pueden ser calculados o fijos.</a:t>
            </a:r>
          </a:p>
          <a:p>
            <a:pPr algn="ctr" eaLnBrk="1" hangingPunct="1">
              <a:spcBef>
                <a:spcPct val="50000"/>
              </a:spcBef>
              <a:buClrTx/>
              <a:buSzTx/>
              <a:buFontTx/>
              <a:buNone/>
            </a:pPr>
            <a:r>
              <a:rPr lang="es-ES" altLang="es-MX" sz="1400" b="1" dirty="0">
                <a:solidFill>
                  <a:srgbClr val="9A0000"/>
                </a:solidFill>
                <a:latin typeface="Tahoma" panose="020B0604030504040204" pitchFamily="34" charset="0"/>
              </a:rPr>
              <a:t> Al igual que en las gráficas de variables, la escala horizontal es totalmente configurable.</a:t>
            </a:r>
          </a:p>
        </p:txBody>
      </p:sp>
      <p:sp>
        <p:nvSpPr>
          <p:cNvPr id="38917" name="Text Box 5"/>
          <p:cNvSpPr txBox="1">
            <a:spLocks noChangeArrowheads="1"/>
          </p:cNvSpPr>
          <p:nvPr/>
        </p:nvSpPr>
        <p:spPr bwMode="auto">
          <a:xfrm>
            <a:off x="567997" y="1729060"/>
            <a:ext cx="1589856" cy="2862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s-ES" altLang="es-MX" sz="1200" b="1" dirty="0">
                <a:solidFill>
                  <a:srgbClr val="FF9900"/>
                </a:solidFill>
                <a:latin typeface="Tahoma" panose="020B0604030504040204" pitchFamily="34" charset="0"/>
              </a:rPr>
              <a:t>Mediante el listón de botones Ud. podrá: </a:t>
            </a:r>
          </a:p>
          <a:p>
            <a:pPr marL="171450" indent="-171450" eaLnBrk="1" hangingPunct="1">
              <a:spcBef>
                <a:spcPct val="50000"/>
              </a:spcBef>
              <a:buClr>
                <a:srgbClr val="00FF00"/>
              </a:buClr>
              <a:buSzTx/>
              <a:buFont typeface="Wingdings 2" panose="05020102010507070707" pitchFamily="18" charset="2"/>
              <a:buChar char="©"/>
            </a:pPr>
            <a:r>
              <a:rPr lang="es-ES" altLang="es-MX" sz="1200" b="1" dirty="0">
                <a:solidFill>
                  <a:srgbClr val="FF9900"/>
                </a:solidFill>
                <a:latin typeface="Tahoma" panose="020B0604030504040204" pitchFamily="34" charset="0"/>
              </a:rPr>
              <a:t>Exportar el gráfico a otro programa. </a:t>
            </a:r>
          </a:p>
          <a:p>
            <a:pPr marL="171450" indent="-171450" eaLnBrk="1" hangingPunct="1">
              <a:spcBef>
                <a:spcPct val="50000"/>
              </a:spcBef>
              <a:buClr>
                <a:srgbClr val="00FF00"/>
              </a:buClr>
              <a:buSzTx/>
              <a:buFont typeface="Wingdings 2" panose="05020102010507070707" pitchFamily="18" charset="2"/>
              <a:buChar char="©"/>
            </a:pPr>
            <a:r>
              <a:rPr lang="es-ES" altLang="es-MX" sz="1200" b="1" dirty="0">
                <a:solidFill>
                  <a:srgbClr val="FF9900"/>
                </a:solidFill>
                <a:latin typeface="Tahoma" panose="020B0604030504040204" pitchFamily="34" charset="0"/>
              </a:rPr>
              <a:t>Reconfigurar los parámetros y el alcance. </a:t>
            </a:r>
          </a:p>
          <a:p>
            <a:pPr marL="171450" indent="-171450" eaLnBrk="1" hangingPunct="1">
              <a:spcBef>
                <a:spcPct val="50000"/>
              </a:spcBef>
              <a:buClr>
                <a:srgbClr val="00FF00"/>
              </a:buClr>
              <a:buSzTx/>
              <a:buFont typeface="Wingdings 2" panose="05020102010507070707" pitchFamily="18" charset="2"/>
              <a:buChar char="©"/>
            </a:pPr>
            <a:r>
              <a:rPr lang="es-ES" altLang="es-MX" sz="1200" b="1" dirty="0">
                <a:solidFill>
                  <a:srgbClr val="FF9900"/>
                </a:solidFill>
                <a:latin typeface="Tahoma" panose="020B0604030504040204" pitchFamily="34" charset="0"/>
              </a:rPr>
              <a:t>Cambiar colores y tipos de letra.</a:t>
            </a:r>
          </a:p>
          <a:p>
            <a:pPr marL="171450" indent="-171450" eaLnBrk="1" hangingPunct="1">
              <a:spcBef>
                <a:spcPct val="50000"/>
              </a:spcBef>
              <a:buClr>
                <a:srgbClr val="00FF00"/>
              </a:buClr>
              <a:buSzTx/>
              <a:buFont typeface="Wingdings 2" panose="05020102010507070707" pitchFamily="18" charset="2"/>
              <a:buChar char="©"/>
            </a:pPr>
            <a:r>
              <a:rPr lang="es-ES" altLang="es-MX" sz="1200" b="1" dirty="0">
                <a:solidFill>
                  <a:srgbClr val="FF9900"/>
                </a:solidFill>
                <a:latin typeface="Tahoma" panose="020B0604030504040204" pitchFamily="34" charset="0"/>
              </a:rPr>
              <a:t>Imprimir el gráfico</a:t>
            </a:r>
          </a:p>
        </p:txBody>
      </p:sp>
      <p:sp>
        <p:nvSpPr>
          <p:cNvPr id="38918" name="AutoShape 6"/>
          <p:cNvSpPr>
            <a:spLocks noChangeArrowheads="1"/>
          </p:cNvSpPr>
          <p:nvPr/>
        </p:nvSpPr>
        <p:spPr bwMode="auto">
          <a:xfrm rot="2267720">
            <a:off x="6162800" y="1797337"/>
            <a:ext cx="1049820" cy="381000"/>
          </a:xfrm>
          <a:custGeom>
            <a:avLst/>
            <a:gdLst>
              <a:gd name="T0" fmla="*/ 946665913 w 21600"/>
              <a:gd name="T1" fmla="*/ 0 h 21600"/>
              <a:gd name="T2" fmla="*/ 0 w 21600"/>
              <a:gd name="T3" fmla="*/ 59270336 h 21600"/>
              <a:gd name="T4" fmla="*/ 946665913 w 21600"/>
              <a:gd name="T5" fmla="*/ 118540689 h 21600"/>
              <a:gd name="T6" fmla="*/ 1262221204 w 21600"/>
              <a:gd name="T7" fmla="*/ 592703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 name="Medio marco 6"/>
          <p:cNvSpPr/>
          <p:nvPr/>
        </p:nvSpPr>
        <p:spPr>
          <a:xfrm>
            <a:off x="179512" y="188640"/>
            <a:ext cx="8640960"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0" name="Grupo 9"/>
          <p:cNvGrpSpPr/>
          <p:nvPr/>
        </p:nvGrpSpPr>
        <p:grpSpPr>
          <a:xfrm>
            <a:off x="35496" y="44624"/>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500"/>
                                        <p:tgtEl>
                                          <p:spTgt spid="38915"/>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8916"/>
                                        </p:tgtEl>
                                        <p:attrNameLst>
                                          <p:attrName>style.visibility</p:attrName>
                                        </p:attrNameLst>
                                      </p:cBhvr>
                                      <p:to>
                                        <p:strVal val="visible"/>
                                      </p:to>
                                    </p:set>
                                    <p:animEffect transition="in" filter="dissolve">
                                      <p:cBhvr>
                                        <p:cTn id="11" dur="500"/>
                                        <p:tgtEl>
                                          <p:spTgt spid="38916"/>
                                        </p:tgtEl>
                                      </p:cBhvr>
                                    </p:animEffect>
                                  </p:childTnLst>
                                </p:cTn>
                              </p:par>
                            </p:childTnLst>
                          </p:cTn>
                        </p:par>
                        <p:par>
                          <p:cTn id="12" fill="hold" nodeType="afterGroup">
                            <p:stCondLst>
                              <p:cond delay="3000"/>
                            </p:stCondLst>
                            <p:childTnLst>
                              <p:par>
                                <p:cTn id="13" presetID="5" presetClass="entr" presetSubtype="10" fill="hold" grpId="0" nodeType="afterEffect">
                                  <p:stCondLst>
                                    <p:cond delay="1000"/>
                                  </p:stCondLst>
                                  <p:childTnLst>
                                    <p:set>
                                      <p:cBhvr>
                                        <p:cTn id="14" dur="1" fill="hold">
                                          <p:stCondLst>
                                            <p:cond delay="0"/>
                                          </p:stCondLst>
                                        </p:cTn>
                                        <p:tgtEl>
                                          <p:spTgt spid="38917"/>
                                        </p:tgtEl>
                                        <p:attrNameLst>
                                          <p:attrName>style.visibility</p:attrName>
                                        </p:attrNameLst>
                                      </p:cBhvr>
                                      <p:to>
                                        <p:strVal val="visible"/>
                                      </p:to>
                                    </p:set>
                                    <p:animEffect transition="in" filter="checkerboard(across)">
                                      <p:cBhvr>
                                        <p:cTn id="15" dur="500"/>
                                        <p:tgtEl>
                                          <p:spTgt spid="38917"/>
                                        </p:tgtEl>
                                      </p:cBhvr>
                                    </p:animEffect>
                                  </p:childTnLst>
                                </p:cTn>
                              </p:par>
                            </p:childTnLst>
                          </p:cTn>
                        </p:par>
                        <p:par>
                          <p:cTn id="16" fill="hold">
                            <p:stCondLst>
                              <p:cond delay="4500"/>
                            </p:stCondLst>
                            <p:childTnLst>
                              <p:par>
                                <p:cTn id="17" presetID="17" presetClass="entr" presetSubtype="8" fill="hold" grpId="0" nodeType="afterEffect">
                                  <p:stCondLst>
                                    <p:cond delay="500"/>
                                  </p:stCondLst>
                                  <p:childTnLst>
                                    <p:set>
                                      <p:cBhvr>
                                        <p:cTn id="18" dur="1" fill="hold">
                                          <p:stCondLst>
                                            <p:cond delay="0"/>
                                          </p:stCondLst>
                                        </p:cTn>
                                        <p:tgtEl>
                                          <p:spTgt spid="38918"/>
                                        </p:tgtEl>
                                        <p:attrNameLst>
                                          <p:attrName>style.visibility</p:attrName>
                                        </p:attrNameLst>
                                      </p:cBhvr>
                                      <p:to>
                                        <p:strVal val="visible"/>
                                      </p:to>
                                    </p:set>
                                    <p:anim calcmode="lin" valueType="num">
                                      <p:cBhvr>
                                        <p:cTn id="19" dur="500" fill="hold"/>
                                        <p:tgtEl>
                                          <p:spTgt spid="38918"/>
                                        </p:tgtEl>
                                        <p:attrNameLst>
                                          <p:attrName>ppt_x</p:attrName>
                                        </p:attrNameLst>
                                      </p:cBhvr>
                                      <p:tavLst>
                                        <p:tav tm="0">
                                          <p:val>
                                            <p:strVal val="#ppt_x-#ppt_w/2"/>
                                          </p:val>
                                        </p:tav>
                                        <p:tav tm="100000">
                                          <p:val>
                                            <p:strVal val="#ppt_x"/>
                                          </p:val>
                                        </p:tav>
                                      </p:tavLst>
                                    </p:anim>
                                    <p:anim calcmode="lin" valueType="num">
                                      <p:cBhvr>
                                        <p:cTn id="20" dur="500" fill="hold"/>
                                        <p:tgtEl>
                                          <p:spTgt spid="38918"/>
                                        </p:tgtEl>
                                        <p:attrNameLst>
                                          <p:attrName>ppt_y</p:attrName>
                                        </p:attrNameLst>
                                      </p:cBhvr>
                                      <p:tavLst>
                                        <p:tav tm="0">
                                          <p:val>
                                            <p:strVal val="#ppt_y"/>
                                          </p:val>
                                        </p:tav>
                                        <p:tav tm="100000">
                                          <p:val>
                                            <p:strVal val="#ppt_y"/>
                                          </p:val>
                                        </p:tav>
                                      </p:tavLst>
                                    </p:anim>
                                    <p:anim calcmode="lin" valueType="num">
                                      <p:cBhvr>
                                        <p:cTn id="21" dur="500" fill="hold"/>
                                        <p:tgtEl>
                                          <p:spTgt spid="38918"/>
                                        </p:tgtEl>
                                        <p:attrNameLst>
                                          <p:attrName>ppt_w</p:attrName>
                                        </p:attrNameLst>
                                      </p:cBhvr>
                                      <p:tavLst>
                                        <p:tav tm="0">
                                          <p:val>
                                            <p:fltVal val="0"/>
                                          </p:val>
                                        </p:tav>
                                        <p:tav tm="100000">
                                          <p:val>
                                            <p:strVal val="#ppt_w"/>
                                          </p:val>
                                        </p:tav>
                                      </p:tavLst>
                                    </p:anim>
                                    <p:anim calcmode="lin" valueType="num">
                                      <p:cBhvr>
                                        <p:cTn id="22" dur="500" fill="hold"/>
                                        <p:tgtEl>
                                          <p:spTgt spid="389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P spid="38917" grpId="0" autoUpdateAnimBg="0"/>
      <p:bldP spid="389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B87C79-B759-4864-8852-EFA06B3FD94A}"/>
              </a:ext>
            </a:extLst>
          </p:cNvPr>
          <p:cNvPicPr>
            <a:picLocks noChangeAspect="1"/>
          </p:cNvPicPr>
          <p:nvPr/>
        </p:nvPicPr>
        <p:blipFill>
          <a:blip r:embed="rId2"/>
          <a:stretch>
            <a:fillRect/>
          </a:stretch>
        </p:blipFill>
        <p:spPr>
          <a:xfrm>
            <a:off x="2194032" y="509412"/>
            <a:ext cx="5355191" cy="3948319"/>
          </a:xfrm>
          <a:prstGeom prst="rect">
            <a:avLst/>
          </a:prstGeom>
        </p:spPr>
      </p:pic>
      <p:sp>
        <p:nvSpPr>
          <p:cNvPr id="5" name="Medio marco 4"/>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8" name="Grupo 7"/>
          <p:cNvGrpSpPr/>
          <p:nvPr/>
        </p:nvGrpSpPr>
        <p:grpSpPr>
          <a:xfrm>
            <a:off x="107504" y="44624"/>
            <a:ext cx="609866" cy="698594"/>
            <a:chOff x="395536" y="260648"/>
            <a:chExt cx="609866" cy="698594"/>
          </a:xfrm>
        </p:grpSpPr>
        <p:grpSp>
          <p:nvGrpSpPr>
            <p:cNvPr id="9" name="Grupo 8"/>
            <p:cNvGrpSpPr/>
            <p:nvPr/>
          </p:nvGrpSpPr>
          <p:grpSpPr>
            <a:xfrm>
              <a:off x="395536" y="371285"/>
              <a:ext cx="144016" cy="587957"/>
              <a:chOff x="1087834" y="836712"/>
              <a:chExt cx="169466" cy="587957"/>
            </a:xfrm>
          </p:grpSpPr>
          <p:sp>
            <p:nvSpPr>
              <p:cNvPr id="12" name="Rectángulo 11"/>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0" name="Imagen 9"/>
            <p:cNvPicPr>
              <a:picLocks noChangeAspect="1"/>
            </p:cNvPicPr>
            <p:nvPr/>
          </p:nvPicPr>
          <p:blipFill>
            <a:blip r:embed="rId4"/>
            <a:stretch>
              <a:fillRect/>
            </a:stretch>
          </p:blipFill>
          <p:spPr>
            <a:xfrm>
              <a:off x="521921" y="260648"/>
              <a:ext cx="483481" cy="144016"/>
            </a:xfrm>
            <a:prstGeom prst="rect">
              <a:avLst/>
            </a:prstGeom>
          </p:spPr>
        </p:pic>
        <p:sp>
          <p:nvSpPr>
            <p:cNvPr id="11" name="Combinar 10"/>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9941" name="Text Box 5"/>
          <p:cNvSpPr txBox="1">
            <a:spLocks noChangeArrowheads="1"/>
          </p:cNvSpPr>
          <p:nvPr/>
        </p:nvSpPr>
        <p:spPr bwMode="auto">
          <a:xfrm>
            <a:off x="1752600" y="4547190"/>
            <a:ext cx="6172200" cy="1492716"/>
          </a:xfrm>
          <a:prstGeom prst="rect">
            <a:avLst/>
          </a:prstGeom>
          <a:noFill/>
          <a:ln w="76200" cap="sq" cmpd="tri">
            <a:solidFill>
              <a:srgbClr val="FF99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latin typeface="Tahoma" panose="020B0604030504040204" pitchFamily="34" charset="0"/>
              </a:rPr>
              <a:t>El gráfico de Pareto es una herramienta que le permite jerarquizar la importancia de los problemas de calidad en función de la frecuencia con la que aparecen y del costo o impacto relativo de cada uno de ellos.</a:t>
            </a:r>
          </a:p>
          <a:p>
            <a:pPr algn="ctr" eaLnBrk="1" hangingPunct="1">
              <a:spcBef>
                <a:spcPct val="50000"/>
              </a:spcBef>
              <a:buClrTx/>
              <a:buSzTx/>
              <a:buFontTx/>
              <a:buNone/>
            </a:pPr>
            <a:r>
              <a:rPr lang="es-ES" altLang="es-MX" sz="1400" b="1" dirty="0">
                <a:latin typeface="Tahoma" panose="020B0604030504040204" pitchFamily="34" charset="0"/>
              </a:rPr>
              <a:t>Se obtienen de 2 maneras: * Por número de defectos. * Por costo de defectos</a:t>
            </a:r>
            <a:r>
              <a:rPr lang="es-ES" altLang="es-MX" sz="1400" dirty="0">
                <a:latin typeface="Tahoma" panose="020B0604030504040204" pitchFamily="34" charset="0"/>
              </a:rPr>
              <a:t>.</a:t>
            </a:r>
          </a:p>
        </p:txBody>
      </p:sp>
      <p:sp>
        <p:nvSpPr>
          <p:cNvPr id="39943" name="Text Box 7"/>
          <p:cNvSpPr txBox="1">
            <a:spLocks noChangeArrowheads="1"/>
          </p:cNvSpPr>
          <p:nvPr/>
        </p:nvSpPr>
        <p:spPr bwMode="auto">
          <a:xfrm>
            <a:off x="1513520" y="4314249"/>
            <a:ext cx="6716216" cy="1815882"/>
          </a:xfrm>
          <a:prstGeom prst="rect">
            <a:avLst/>
          </a:prstGeom>
          <a:ln>
            <a:noFill/>
          </a:ln>
          <a:effectLst>
            <a:outerShdw blurRad="107950" dist="12700" dir="5400000" algn="ctr">
              <a:srgbClr val="000000"/>
            </a:outerShdw>
          </a:effectLst>
          <a:scene3d>
            <a:camera prst="perspectiveRelaxedModerately"/>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600" b="1" dirty="0">
                <a:solidFill>
                  <a:schemeClr val="bg1"/>
                </a:solidFill>
                <a:latin typeface="Tahoma" panose="020B0604030504040204" pitchFamily="34" charset="0"/>
              </a:rPr>
              <a:t>El costo de la falla se determina por cada característica y se indica claramente el orden relativo y su impacto.</a:t>
            </a:r>
          </a:p>
          <a:p>
            <a:pPr algn="ctr" eaLnBrk="1" hangingPunct="1">
              <a:spcBef>
                <a:spcPct val="50000"/>
              </a:spcBef>
              <a:buClrTx/>
              <a:buSzTx/>
              <a:buFontTx/>
              <a:buNone/>
            </a:pPr>
            <a:r>
              <a:rPr lang="es-ES" altLang="es-MX" sz="1600" b="1" dirty="0">
                <a:solidFill>
                  <a:schemeClr val="bg1"/>
                </a:solidFill>
                <a:latin typeface="Tahoma" panose="020B0604030504040204" pitchFamily="34" charset="0"/>
              </a:rPr>
              <a:t>Al igual que en las otras gráficas SuperCEP, Ud. puede analizar cualquier período que desee.</a:t>
            </a:r>
          </a:p>
          <a:p>
            <a:pPr algn="ctr" eaLnBrk="1" hangingPunct="1">
              <a:spcBef>
                <a:spcPct val="50000"/>
              </a:spcBef>
              <a:buClrTx/>
              <a:buSzTx/>
              <a:buFontTx/>
              <a:buNone/>
            </a:pPr>
            <a:r>
              <a:rPr lang="es-ES" altLang="es-MX" sz="1600" b="1" dirty="0">
                <a:solidFill>
                  <a:schemeClr val="bg1"/>
                </a:solidFill>
                <a:latin typeface="Tahoma" panose="020B0604030504040204" pitchFamily="34" charset="0"/>
              </a:rPr>
              <a:t>Además Ud. puede construir un Pareto Libre, con solo capturar la clave del defecto y el número de defectos encontrados.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9941"/>
                                        </p:tgtEl>
                                        <p:attrNameLst>
                                          <p:attrName>style.visibility</p:attrName>
                                        </p:attrNameLst>
                                      </p:cBhvr>
                                      <p:to>
                                        <p:strVal val="visible"/>
                                      </p:to>
                                    </p:set>
                                    <p:animEffect transition="in" filter="dissolve">
                                      <p:cBhvr>
                                        <p:cTn id="7" dur="500"/>
                                        <p:tgtEl>
                                          <p:spTgt spid="39941"/>
                                        </p:tgtEl>
                                      </p:cBhvr>
                                    </p:animEffect>
                                  </p:childTnLst>
                                </p:cTn>
                              </p:par>
                            </p:childTnLst>
                          </p:cTn>
                        </p:par>
                        <p:par>
                          <p:cTn id="8" fill="hold" nodeType="afterGroup">
                            <p:stCondLst>
                              <p:cond delay="1500"/>
                            </p:stCondLst>
                            <p:childTnLst>
                              <p:par>
                                <p:cTn id="9" presetID="9" presetClass="entr" presetSubtype="0" fill="hold" grpId="0" nodeType="afterEffect">
                                  <p:stCondLst>
                                    <p:cond delay="6500"/>
                                  </p:stCondLst>
                                  <p:childTnLst>
                                    <p:set>
                                      <p:cBhvr>
                                        <p:cTn id="10" dur="1" fill="hold">
                                          <p:stCondLst>
                                            <p:cond delay="0"/>
                                          </p:stCondLst>
                                        </p:cTn>
                                        <p:tgtEl>
                                          <p:spTgt spid="39943"/>
                                        </p:tgtEl>
                                        <p:attrNameLst>
                                          <p:attrName>style.visibility</p:attrName>
                                        </p:attrNameLst>
                                      </p:cBhvr>
                                      <p:to>
                                        <p:strVal val="visible"/>
                                      </p:to>
                                    </p:set>
                                    <p:animEffect transition="in" filter="dissolve">
                                      <p:cBhvr>
                                        <p:cTn id="11" dur="13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autoUpdateAnimBg="0"/>
      <p:bldP spid="3994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4A72B3E-55CB-4518-9387-E0642D6AF417}"/>
              </a:ext>
            </a:extLst>
          </p:cNvPr>
          <p:cNvPicPr>
            <a:picLocks noChangeAspect="1"/>
          </p:cNvPicPr>
          <p:nvPr/>
        </p:nvPicPr>
        <p:blipFill>
          <a:blip r:embed="rId2"/>
          <a:stretch>
            <a:fillRect/>
          </a:stretch>
        </p:blipFill>
        <p:spPr>
          <a:xfrm>
            <a:off x="1907704" y="1934661"/>
            <a:ext cx="5112568" cy="3769436"/>
          </a:xfrm>
          <a:prstGeom prst="rect">
            <a:avLst/>
          </a:prstGeom>
        </p:spPr>
      </p:pic>
      <p:sp>
        <p:nvSpPr>
          <p:cNvPr id="40963" name="Text Box 3"/>
          <p:cNvSpPr txBox="1">
            <a:spLocks noChangeArrowheads="1"/>
          </p:cNvSpPr>
          <p:nvPr/>
        </p:nvSpPr>
        <p:spPr bwMode="auto">
          <a:xfrm>
            <a:off x="698687" y="570007"/>
            <a:ext cx="7753300" cy="10618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El muestreo de aceptación por atributos es una técnica estadística que le permitirá tomar decisiones consistentes al aceptar o rechazar lotes de materiales inspeccionados por atributos. </a:t>
            </a:r>
          </a:p>
          <a:p>
            <a:pPr algn="just" eaLnBrk="1" hangingPunct="1">
              <a:spcBef>
                <a:spcPct val="5000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Ud. cuenta con dos opciones: </a:t>
            </a:r>
            <a:endParaRPr lang="es-ES" altLang="es-MX" sz="1800" dirty="0">
              <a:effectLst>
                <a:outerShdw blurRad="38100" dist="38100" dir="2700000" algn="tl">
                  <a:srgbClr val="000000">
                    <a:alpha val="43137"/>
                  </a:srgbClr>
                </a:outerShdw>
              </a:effectLst>
              <a:latin typeface="Tahoma" panose="020B0604030504040204" pitchFamily="34" charset="0"/>
            </a:endParaRPr>
          </a:p>
        </p:txBody>
      </p:sp>
      <p:sp>
        <p:nvSpPr>
          <p:cNvPr id="40964" name="Text Box 4"/>
          <p:cNvSpPr txBox="1">
            <a:spLocks noChangeArrowheads="1"/>
          </p:cNvSpPr>
          <p:nvPr/>
        </p:nvSpPr>
        <p:spPr bwMode="auto">
          <a:xfrm>
            <a:off x="539552" y="5661248"/>
            <a:ext cx="8445313" cy="8463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Definido el plan de muestreo, SuperCEP calcula el tamaño de la muestra y el riesgo del método de acuerdo a la curva de operación OC.</a:t>
            </a:r>
          </a:p>
          <a:p>
            <a:pPr algn="ctr"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Una vez registrado el resultado de la inspección Ud. podrá aceptar o rechazar el lote.</a:t>
            </a:r>
          </a:p>
        </p:txBody>
      </p:sp>
      <p:sp>
        <p:nvSpPr>
          <p:cNvPr id="40965" name="AutoShape 5"/>
          <p:cNvSpPr>
            <a:spLocks noChangeArrowheads="1"/>
          </p:cNvSpPr>
          <p:nvPr/>
        </p:nvSpPr>
        <p:spPr bwMode="auto">
          <a:xfrm rot="8212983">
            <a:off x="6325054" y="3523712"/>
            <a:ext cx="838200" cy="439737"/>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6" name="Medio marco 5"/>
          <p:cNvSpPr/>
          <p:nvPr/>
        </p:nvSpPr>
        <p:spPr>
          <a:xfrm>
            <a:off x="251520" y="260648"/>
            <a:ext cx="8568952"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5" name="CuadroTexto 4"/>
          <p:cNvSpPr txBox="1"/>
          <p:nvPr/>
        </p:nvSpPr>
        <p:spPr>
          <a:xfrm>
            <a:off x="539552" y="1306938"/>
            <a:ext cx="5521052" cy="846386"/>
          </a:xfrm>
          <a:prstGeom prst="rect">
            <a:avLst/>
          </a:prstGeom>
          <a:noFill/>
        </p:spPr>
        <p:txBody>
          <a:bodyPr wrap="square" rtlCol="0">
            <a:spAutoFit/>
          </a:bodyPr>
          <a:lstStyle/>
          <a:p>
            <a:pPr marL="3314700" lvl="6" indent="-285750">
              <a:spcBef>
                <a:spcPct val="50000"/>
              </a:spcBef>
              <a:buClr>
                <a:srgbClr val="00FF00"/>
              </a:buClr>
              <a:buFont typeface="Wingdings 3" panose="05040102010807070707" pitchFamily="18" charset="2"/>
              <a:buChar char="â"/>
            </a:pPr>
            <a:r>
              <a:rPr lang="es-ES" altLang="es-MX" sz="1400" b="1" dirty="0">
                <a:solidFill>
                  <a:schemeClr val="tx1"/>
                </a:solidFill>
                <a:effectLst>
                  <a:outerShdw blurRad="38100" dist="38100" dir="2700000" algn="tl">
                    <a:srgbClr val="000000">
                      <a:alpha val="43137"/>
                    </a:srgbClr>
                  </a:outerShdw>
                </a:effectLst>
              </a:rPr>
              <a:t>Estándar militar 105E. </a:t>
            </a:r>
          </a:p>
          <a:p>
            <a:pPr marL="3314700" lvl="6" indent="-285750">
              <a:spcBef>
                <a:spcPct val="50000"/>
              </a:spcBef>
              <a:buClr>
                <a:srgbClr val="00FF00"/>
              </a:buClr>
              <a:buFont typeface="Wingdings 3" panose="05040102010807070707" pitchFamily="18" charset="2"/>
              <a:buChar char="â"/>
            </a:pPr>
            <a:r>
              <a:rPr lang="es-ES" altLang="es-MX" sz="1400" b="1" dirty="0">
                <a:solidFill>
                  <a:schemeClr val="tx1"/>
                </a:solidFill>
                <a:effectLst>
                  <a:outerShdw blurRad="38100" dist="38100" dir="2700000" algn="tl">
                    <a:srgbClr val="000000">
                      <a:alpha val="43137"/>
                    </a:srgbClr>
                  </a:outerShdw>
                </a:effectLst>
              </a:rPr>
              <a:t>Estándar militar 1916</a:t>
            </a:r>
            <a:r>
              <a:rPr lang="es-ES" altLang="es-MX" sz="1400" dirty="0">
                <a:solidFill>
                  <a:schemeClr val="tx1"/>
                </a:solidFill>
                <a:effectLst>
                  <a:outerShdw blurRad="38100" dist="38100" dir="2700000" algn="tl">
                    <a:srgbClr val="000000">
                      <a:alpha val="43137"/>
                    </a:srgbClr>
                  </a:outerShdw>
                </a:effectLst>
              </a:rPr>
              <a:t>.</a:t>
            </a:r>
          </a:p>
          <a:p>
            <a:endParaRPr lang="es-MX" sz="1400" dirty="0"/>
          </a:p>
        </p:txBody>
      </p:sp>
      <p:grpSp>
        <p:nvGrpSpPr>
          <p:cNvPr id="9" name="Grupo 8"/>
          <p:cNvGrpSpPr/>
          <p:nvPr/>
        </p:nvGrpSpPr>
        <p:grpSpPr>
          <a:xfrm>
            <a:off x="107504" y="116632"/>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1000"/>
                                  </p:stCondLst>
                                  <p:childTnLst>
                                    <p:set>
                                      <p:cBhvr>
                                        <p:cTn id="6" dur="1" fill="hold">
                                          <p:stCondLst>
                                            <p:cond delay="0"/>
                                          </p:stCondLst>
                                        </p:cTn>
                                        <p:tgtEl>
                                          <p:spTgt spid="40963"/>
                                        </p:tgtEl>
                                        <p:attrNameLst>
                                          <p:attrName>style.visibility</p:attrName>
                                        </p:attrNameLst>
                                      </p:cBhvr>
                                      <p:to>
                                        <p:strVal val="visible"/>
                                      </p:to>
                                    </p:set>
                                    <p:animEffect transition="in" filter="randombar(vertical)">
                                      <p:cBhvr>
                                        <p:cTn id="7" dur="500"/>
                                        <p:tgtEl>
                                          <p:spTgt spid="40963"/>
                                        </p:tgtEl>
                                      </p:cBhvr>
                                    </p:animEffect>
                                  </p:childTnLst>
                                </p:cTn>
                              </p:par>
                            </p:childTnLst>
                          </p:cTn>
                        </p:par>
                        <p:par>
                          <p:cTn id="8" fill="hold" nodeType="afterGroup">
                            <p:stCondLst>
                              <p:cond delay="1500"/>
                            </p:stCondLst>
                            <p:childTnLst>
                              <p:par>
                                <p:cTn id="9" presetID="2" presetClass="entr" presetSubtype="8" fill="hold" grpId="0" nodeType="afterEffect">
                                  <p:stCondLst>
                                    <p:cond delay="1000"/>
                                  </p:stCondLst>
                                  <p:childTnLst>
                                    <p:set>
                                      <p:cBhvr>
                                        <p:cTn id="10" dur="1" fill="hold">
                                          <p:stCondLst>
                                            <p:cond delay="0"/>
                                          </p:stCondLst>
                                        </p:cTn>
                                        <p:tgtEl>
                                          <p:spTgt spid="40964"/>
                                        </p:tgtEl>
                                        <p:attrNameLst>
                                          <p:attrName>style.visibility</p:attrName>
                                        </p:attrNameLst>
                                      </p:cBhvr>
                                      <p:to>
                                        <p:strVal val="visible"/>
                                      </p:to>
                                    </p:set>
                                    <p:anim calcmode="lin" valueType="num">
                                      <p:cBhvr additive="base">
                                        <p:cTn id="11" dur="500" fill="hold"/>
                                        <p:tgtEl>
                                          <p:spTgt spid="40964"/>
                                        </p:tgtEl>
                                        <p:attrNameLst>
                                          <p:attrName>ppt_x</p:attrName>
                                        </p:attrNameLst>
                                      </p:cBhvr>
                                      <p:tavLst>
                                        <p:tav tm="0">
                                          <p:val>
                                            <p:strVal val="0-#ppt_w/2"/>
                                          </p:val>
                                        </p:tav>
                                        <p:tav tm="100000">
                                          <p:val>
                                            <p:strVal val="#ppt_x"/>
                                          </p:val>
                                        </p:tav>
                                      </p:tavLst>
                                    </p:anim>
                                    <p:anim calcmode="lin" valueType="num">
                                      <p:cBhvr additive="base">
                                        <p:cTn id="12" dur="500" fill="hold"/>
                                        <p:tgtEl>
                                          <p:spTgt spid="4096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17" presetClass="entr" presetSubtype="8" fill="hold" grpId="0" nodeType="afterEffect">
                                  <p:stCondLst>
                                    <p:cond delay="1000"/>
                                  </p:stCondLst>
                                  <p:childTnLst>
                                    <p:set>
                                      <p:cBhvr>
                                        <p:cTn id="15" dur="1" fill="hold">
                                          <p:stCondLst>
                                            <p:cond delay="0"/>
                                          </p:stCondLst>
                                        </p:cTn>
                                        <p:tgtEl>
                                          <p:spTgt spid="40965"/>
                                        </p:tgtEl>
                                        <p:attrNameLst>
                                          <p:attrName>style.visibility</p:attrName>
                                        </p:attrNameLst>
                                      </p:cBhvr>
                                      <p:to>
                                        <p:strVal val="visible"/>
                                      </p:to>
                                    </p:set>
                                    <p:anim calcmode="lin" valueType="num">
                                      <p:cBhvr>
                                        <p:cTn id="16" dur="500" fill="hold"/>
                                        <p:tgtEl>
                                          <p:spTgt spid="40965"/>
                                        </p:tgtEl>
                                        <p:attrNameLst>
                                          <p:attrName>ppt_x</p:attrName>
                                        </p:attrNameLst>
                                      </p:cBhvr>
                                      <p:tavLst>
                                        <p:tav tm="0">
                                          <p:val>
                                            <p:strVal val="#ppt_x-#ppt_w/2"/>
                                          </p:val>
                                        </p:tav>
                                        <p:tav tm="100000">
                                          <p:val>
                                            <p:strVal val="#ppt_x"/>
                                          </p:val>
                                        </p:tav>
                                      </p:tavLst>
                                    </p:anim>
                                    <p:anim calcmode="lin" valueType="num">
                                      <p:cBhvr>
                                        <p:cTn id="17" dur="500" fill="hold"/>
                                        <p:tgtEl>
                                          <p:spTgt spid="40965"/>
                                        </p:tgtEl>
                                        <p:attrNameLst>
                                          <p:attrName>ppt_y</p:attrName>
                                        </p:attrNameLst>
                                      </p:cBhvr>
                                      <p:tavLst>
                                        <p:tav tm="0">
                                          <p:val>
                                            <p:strVal val="#ppt_y"/>
                                          </p:val>
                                        </p:tav>
                                        <p:tav tm="100000">
                                          <p:val>
                                            <p:strVal val="#ppt_y"/>
                                          </p:val>
                                        </p:tav>
                                      </p:tavLst>
                                    </p:anim>
                                    <p:anim calcmode="lin" valueType="num">
                                      <p:cBhvr>
                                        <p:cTn id="18" dur="500" fill="hold"/>
                                        <p:tgtEl>
                                          <p:spTgt spid="40965"/>
                                        </p:tgtEl>
                                        <p:attrNameLst>
                                          <p:attrName>ppt_w</p:attrName>
                                        </p:attrNameLst>
                                      </p:cBhvr>
                                      <p:tavLst>
                                        <p:tav tm="0">
                                          <p:val>
                                            <p:fltVal val="0"/>
                                          </p:val>
                                        </p:tav>
                                        <p:tav tm="100000">
                                          <p:val>
                                            <p:strVal val="#ppt_w"/>
                                          </p:val>
                                        </p:tav>
                                      </p:tavLst>
                                    </p:anim>
                                    <p:anim calcmode="lin" valueType="num">
                                      <p:cBhvr>
                                        <p:cTn id="19" dur="500" fill="hold"/>
                                        <p:tgtEl>
                                          <p:spTgt spid="409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P spid="4096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C7606F-EF8A-4610-B1BE-CF6812EFDDEB}"/>
              </a:ext>
            </a:extLst>
          </p:cNvPr>
          <p:cNvPicPr>
            <a:picLocks noChangeAspect="1"/>
          </p:cNvPicPr>
          <p:nvPr/>
        </p:nvPicPr>
        <p:blipFill>
          <a:blip r:embed="rId2"/>
          <a:stretch>
            <a:fillRect/>
          </a:stretch>
        </p:blipFill>
        <p:spPr>
          <a:xfrm>
            <a:off x="2940050" y="2329543"/>
            <a:ext cx="5830617" cy="4051785"/>
          </a:xfrm>
          <a:prstGeom prst="rect">
            <a:avLst/>
          </a:prstGeom>
        </p:spPr>
      </p:pic>
      <p:sp>
        <p:nvSpPr>
          <p:cNvPr id="41987" name="Text Box 3"/>
          <p:cNvSpPr txBox="1">
            <a:spLocks noChangeArrowheads="1"/>
          </p:cNvSpPr>
          <p:nvPr/>
        </p:nvSpPr>
        <p:spPr bwMode="auto">
          <a:xfrm>
            <a:off x="1143000" y="533400"/>
            <a:ext cx="7173416"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El muestreo de aceptación por variables es una técnica estadística que le permitirá tomar decisiones consistentes al aceptar o rechazar lotes de materiales inspeccionados por variables. </a:t>
            </a:r>
          </a:p>
          <a:p>
            <a:pPr algn="just"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Ud. cuenta con dos opciones: </a:t>
            </a:r>
          </a:p>
          <a:p>
            <a:pPr marL="3314700" lvl="6" indent="-285750" algn="just" eaLnBrk="1" hangingPunct="1">
              <a:spcBef>
                <a:spcPct val="50000"/>
              </a:spcBef>
              <a:buClr>
                <a:srgbClr val="00FF00"/>
              </a:buClr>
              <a:buSzTx/>
              <a:buFont typeface="Wingdings 3" panose="05040102010807070707" pitchFamily="18" charset="2"/>
              <a:buChar char="â"/>
            </a:pPr>
            <a:r>
              <a:rPr lang="es-ES" altLang="es-MX" b="1" dirty="0">
                <a:solidFill>
                  <a:srgbClr val="FFC000"/>
                </a:solidFill>
                <a:effectLst>
                  <a:outerShdw blurRad="38100" dist="38100" dir="2700000" algn="tl">
                    <a:srgbClr val="000000">
                      <a:alpha val="43137"/>
                    </a:srgbClr>
                  </a:outerShdw>
                </a:effectLst>
                <a:latin typeface="Tahoma" panose="020B0604030504040204" pitchFamily="34" charset="0"/>
              </a:rPr>
              <a:t>Estándar militar 414 o </a:t>
            </a:r>
          </a:p>
          <a:p>
            <a:pPr marL="3314700" lvl="6" indent="-285750" algn="just" eaLnBrk="1" hangingPunct="1">
              <a:spcBef>
                <a:spcPct val="50000"/>
              </a:spcBef>
              <a:buClr>
                <a:srgbClr val="00FF00"/>
              </a:buClr>
              <a:buSzTx/>
              <a:buFont typeface="Wingdings 3" panose="05040102010807070707" pitchFamily="18" charset="2"/>
              <a:buChar char="â"/>
            </a:pPr>
            <a:r>
              <a:rPr lang="es-ES" altLang="es-MX" b="1" dirty="0">
                <a:solidFill>
                  <a:srgbClr val="FFC000"/>
                </a:solidFill>
                <a:effectLst>
                  <a:outerShdw blurRad="38100" dist="38100" dir="2700000" algn="tl">
                    <a:srgbClr val="000000">
                      <a:alpha val="43137"/>
                    </a:srgbClr>
                  </a:outerShdw>
                </a:effectLst>
                <a:latin typeface="Tahoma" panose="020B0604030504040204" pitchFamily="34" charset="0"/>
              </a:rPr>
              <a:t>Estándar militar 1916.</a:t>
            </a:r>
          </a:p>
        </p:txBody>
      </p:sp>
      <p:sp>
        <p:nvSpPr>
          <p:cNvPr id="41988" name="Text Box 4"/>
          <p:cNvSpPr txBox="1">
            <a:spLocks noChangeArrowheads="1"/>
          </p:cNvSpPr>
          <p:nvPr/>
        </p:nvSpPr>
        <p:spPr bwMode="auto">
          <a:xfrm>
            <a:off x="611188" y="2852936"/>
            <a:ext cx="2232620" cy="27853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Definido el plan de muestreo, SuperCEP calcula el tamaño de la muestra y el riesgo del método de acuerdo a la curva de operación OC.</a:t>
            </a:r>
          </a:p>
          <a:p>
            <a:pPr algn="ctr" eaLnBrk="1" hangingPunct="1">
              <a:spcBef>
                <a:spcPct val="50000"/>
              </a:spcBef>
              <a:buClrTx/>
              <a:buSzTx/>
              <a:buFontTx/>
              <a:buNone/>
            </a:pPr>
            <a:r>
              <a:rPr lang="es-ES" altLang="es-MX" sz="1400" b="1" dirty="0">
                <a:effectLst>
                  <a:outerShdw blurRad="38100" dist="38100" dir="2700000" algn="tl">
                    <a:srgbClr val="000000">
                      <a:alpha val="43137"/>
                    </a:srgbClr>
                  </a:outerShdw>
                </a:effectLst>
                <a:latin typeface="Tahoma" panose="020B0604030504040204" pitchFamily="34" charset="0"/>
              </a:rPr>
              <a:t>Una vez registrado el resultado de la inspección Ud. podrá aceptar o rechazar el lote</a:t>
            </a:r>
            <a:endParaRPr lang="es-ES" altLang="es-MX" sz="1400" dirty="0">
              <a:effectLst>
                <a:outerShdw blurRad="38100" dist="38100" dir="2700000" algn="tl">
                  <a:srgbClr val="000000">
                    <a:alpha val="43137"/>
                  </a:srgbClr>
                </a:outerShdw>
              </a:effectLst>
              <a:latin typeface="Tahoma" panose="020B0604030504040204" pitchFamily="34" charset="0"/>
            </a:endParaRPr>
          </a:p>
        </p:txBody>
      </p:sp>
      <p:sp>
        <p:nvSpPr>
          <p:cNvPr id="41989" name="AutoShape 5"/>
          <p:cNvSpPr>
            <a:spLocks noChangeArrowheads="1"/>
          </p:cNvSpPr>
          <p:nvPr/>
        </p:nvSpPr>
        <p:spPr bwMode="auto">
          <a:xfrm rot="13048474">
            <a:off x="7571605" y="5699822"/>
            <a:ext cx="838200" cy="439738"/>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6" name="Medio marco 5"/>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79512" y="116632"/>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41987"/>
                                        </p:tgtEl>
                                        <p:attrNameLst>
                                          <p:attrName>style.visibility</p:attrName>
                                        </p:attrNameLst>
                                      </p:cBhvr>
                                      <p:to>
                                        <p:strVal val="visible"/>
                                      </p:to>
                                    </p:set>
                                    <p:animEffect transition="in" filter="barn(outVertical)">
                                      <p:cBhvr>
                                        <p:cTn id="7" dur="500"/>
                                        <p:tgtEl>
                                          <p:spTgt spid="41987"/>
                                        </p:tgtEl>
                                      </p:cBhvr>
                                    </p:animEffect>
                                  </p:childTnLst>
                                </p:cTn>
                              </p:par>
                            </p:childTnLst>
                          </p:cTn>
                        </p:par>
                        <p:par>
                          <p:cTn id="8" fill="hold" nodeType="afterGroup">
                            <p:stCondLst>
                              <p:cond delay="1500"/>
                            </p:stCondLst>
                            <p:childTnLst>
                              <p:par>
                                <p:cTn id="9" presetID="5" presetClass="entr" presetSubtype="5" fill="hold" grpId="0" nodeType="afterEffect">
                                  <p:stCondLst>
                                    <p:cond delay="1000"/>
                                  </p:stCondLst>
                                  <p:childTnLst>
                                    <p:set>
                                      <p:cBhvr>
                                        <p:cTn id="10" dur="1" fill="hold">
                                          <p:stCondLst>
                                            <p:cond delay="0"/>
                                          </p:stCondLst>
                                        </p:cTn>
                                        <p:tgtEl>
                                          <p:spTgt spid="41988"/>
                                        </p:tgtEl>
                                        <p:attrNameLst>
                                          <p:attrName>style.visibility</p:attrName>
                                        </p:attrNameLst>
                                      </p:cBhvr>
                                      <p:to>
                                        <p:strVal val="visible"/>
                                      </p:to>
                                    </p:set>
                                    <p:animEffect transition="in" filter="checkerboard(down)">
                                      <p:cBhvr>
                                        <p:cTn id="11" dur="500"/>
                                        <p:tgtEl>
                                          <p:spTgt spid="41988"/>
                                        </p:tgtEl>
                                      </p:cBhvr>
                                    </p:animEffect>
                                  </p:childTnLst>
                                </p:cTn>
                              </p:par>
                            </p:childTnLst>
                          </p:cTn>
                        </p:par>
                        <p:par>
                          <p:cTn id="12" fill="hold" nodeType="afterGroup">
                            <p:stCondLst>
                              <p:cond delay="3000"/>
                            </p:stCondLst>
                            <p:childTnLst>
                              <p:par>
                                <p:cTn id="13" presetID="17" presetClass="entr" presetSubtype="8" fill="hold" grpId="0" nodeType="afterEffect">
                                  <p:stCondLst>
                                    <p:cond delay="1000"/>
                                  </p:stCondLst>
                                  <p:childTnLst>
                                    <p:set>
                                      <p:cBhvr>
                                        <p:cTn id="14" dur="1" fill="hold">
                                          <p:stCondLst>
                                            <p:cond delay="0"/>
                                          </p:stCondLst>
                                        </p:cTn>
                                        <p:tgtEl>
                                          <p:spTgt spid="41989"/>
                                        </p:tgtEl>
                                        <p:attrNameLst>
                                          <p:attrName>style.visibility</p:attrName>
                                        </p:attrNameLst>
                                      </p:cBhvr>
                                      <p:to>
                                        <p:strVal val="visible"/>
                                      </p:to>
                                    </p:set>
                                    <p:anim calcmode="lin" valueType="num">
                                      <p:cBhvr>
                                        <p:cTn id="15" dur="500" fill="hold"/>
                                        <p:tgtEl>
                                          <p:spTgt spid="41989"/>
                                        </p:tgtEl>
                                        <p:attrNameLst>
                                          <p:attrName>ppt_x</p:attrName>
                                        </p:attrNameLst>
                                      </p:cBhvr>
                                      <p:tavLst>
                                        <p:tav tm="0">
                                          <p:val>
                                            <p:strVal val="#ppt_x-#ppt_w/2"/>
                                          </p:val>
                                        </p:tav>
                                        <p:tav tm="100000">
                                          <p:val>
                                            <p:strVal val="#ppt_x"/>
                                          </p:val>
                                        </p:tav>
                                      </p:tavLst>
                                    </p:anim>
                                    <p:anim calcmode="lin" valueType="num">
                                      <p:cBhvr>
                                        <p:cTn id="16" dur="500" fill="hold"/>
                                        <p:tgtEl>
                                          <p:spTgt spid="41989"/>
                                        </p:tgtEl>
                                        <p:attrNameLst>
                                          <p:attrName>ppt_y</p:attrName>
                                        </p:attrNameLst>
                                      </p:cBhvr>
                                      <p:tavLst>
                                        <p:tav tm="0">
                                          <p:val>
                                            <p:strVal val="#ppt_y"/>
                                          </p:val>
                                        </p:tav>
                                        <p:tav tm="100000">
                                          <p:val>
                                            <p:strVal val="#ppt_y"/>
                                          </p:val>
                                        </p:tav>
                                      </p:tavLst>
                                    </p:anim>
                                    <p:anim calcmode="lin" valueType="num">
                                      <p:cBhvr>
                                        <p:cTn id="17" dur="500" fill="hold"/>
                                        <p:tgtEl>
                                          <p:spTgt spid="41989"/>
                                        </p:tgtEl>
                                        <p:attrNameLst>
                                          <p:attrName>ppt_w</p:attrName>
                                        </p:attrNameLst>
                                      </p:cBhvr>
                                      <p:tavLst>
                                        <p:tav tm="0">
                                          <p:val>
                                            <p:fltVal val="0"/>
                                          </p:val>
                                        </p:tav>
                                        <p:tav tm="100000">
                                          <p:val>
                                            <p:strVal val="#ppt_w"/>
                                          </p:val>
                                        </p:tav>
                                      </p:tavLst>
                                    </p:anim>
                                    <p:anim calcmode="lin" valueType="num">
                                      <p:cBhvr>
                                        <p:cTn id="18"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4198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262114-32EE-4792-8C54-59C98F52F820}"/>
              </a:ext>
            </a:extLst>
          </p:cNvPr>
          <p:cNvPicPr>
            <a:picLocks noChangeAspect="1"/>
          </p:cNvPicPr>
          <p:nvPr/>
        </p:nvPicPr>
        <p:blipFill>
          <a:blip r:embed="rId2"/>
          <a:stretch>
            <a:fillRect/>
          </a:stretch>
        </p:blipFill>
        <p:spPr>
          <a:xfrm>
            <a:off x="2305380" y="1848811"/>
            <a:ext cx="6083044" cy="4484956"/>
          </a:xfrm>
          <a:prstGeom prst="rect">
            <a:avLst/>
          </a:prstGeom>
        </p:spPr>
      </p:pic>
      <p:sp>
        <p:nvSpPr>
          <p:cNvPr id="29699" name="Text Box 2051"/>
          <p:cNvSpPr txBox="1">
            <a:spLocks noChangeArrowheads="1"/>
          </p:cNvSpPr>
          <p:nvPr/>
        </p:nvSpPr>
        <p:spPr bwMode="auto">
          <a:xfrm>
            <a:off x="539552" y="685800"/>
            <a:ext cx="7920880"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s-ES" altLang="es-MX" sz="1800" b="1" dirty="0">
                <a:solidFill>
                  <a:srgbClr val="FFC000"/>
                </a:solidFill>
                <a:effectLst>
                  <a:outerShdw blurRad="38100" dist="38100" dir="2700000" algn="tl">
                    <a:srgbClr val="000000">
                      <a:alpha val="43137"/>
                    </a:srgbClr>
                  </a:outerShdw>
                </a:effectLst>
                <a:latin typeface="Tahoma" panose="020B0604030504040204" pitchFamily="34" charset="0"/>
              </a:rPr>
              <a:t>El diagrama de dispersión muestra la relación o dependencia existente entre dos variables. Es necesario investigar estas relaciones para poder predecir variaciones causadas de manera indirecta.</a:t>
            </a:r>
          </a:p>
        </p:txBody>
      </p:sp>
      <p:sp>
        <p:nvSpPr>
          <p:cNvPr id="29700" name="Text Box 2054"/>
          <p:cNvSpPr txBox="1">
            <a:spLocks noChangeArrowheads="1"/>
          </p:cNvSpPr>
          <p:nvPr/>
        </p:nvSpPr>
        <p:spPr bwMode="auto">
          <a:xfrm>
            <a:off x="509272" y="2780928"/>
            <a:ext cx="1752441" cy="27699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s-ES" altLang="es-MX" sz="1200" b="1" dirty="0">
                <a:effectLst>
                  <a:outerShdw blurRad="38100" dist="38100" dir="2700000" algn="tl">
                    <a:srgbClr val="000000">
                      <a:alpha val="43137"/>
                    </a:srgbClr>
                  </a:outerShdw>
                </a:effectLst>
                <a:latin typeface="Tahoma" panose="020B0604030504040204" pitchFamily="34" charset="0"/>
              </a:rPr>
              <a:t>El coeficiente de correlación valida la hipótesis de una dependencia. La ecuación de la recta permitirá predecir los valores dependientes.</a:t>
            </a:r>
          </a:p>
          <a:p>
            <a:pPr algn="just" eaLnBrk="1" hangingPunct="1">
              <a:spcBef>
                <a:spcPct val="50000"/>
              </a:spcBef>
              <a:buClrTx/>
              <a:buSzTx/>
              <a:buFontTx/>
              <a:buNone/>
            </a:pPr>
            <a:r>
              <a:rPr lang="es-ES" altLang="es-MX" sz="1200" b="1" dirty="0">
                <a:effectLst>
                  <a:outerShdw blurRad="38100" dist="38100" dir="2700000" algn="tl">
                    <a:srgbClr val="000000">
                      <a:alpha val="43137"/>
                    </a:srgbClr>
                  </a:outerShdw>
                </a:effectLst>
                <a:latin typeface="Tahoma" panose="020B0604030504040204" pitchFamily="34" charset="0"/>
              </a:rPr>
              <a:t>Pueden utilizarse datos transformados no lineales para aumentar el poder de este análisis</a:t>
            </a:r>
          </a:p>
        </p:txBody>
      </p:sp>
      <p:sp>
        <p:nvSpPr>
          <p:cNvPr id="43015" name="AutoShape 2055"/>
          <p:cNvSpPr>
            <a:spLocks noChangeArrowheads="1"/>
          </p:cNvSpPr>
          <p:nvPr/>
        </p:nvSpPr>
        <p:spPr bwMode="auto">
          <a:xfrm rot="13048474">
            <a:off x="7457229" y="5715421"/>
            <a:ext cx="838200" cy="439738"/>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6" name="Medio marco 5"/>
          <p:cNvSpPr/>
          <p:nvPr/>
        </p:nvSpPr>
        <p:spPr>
          <a:xfrm rot="10800000">
            <a:off x="539552" y="404664"/>
            <a:ext cx="8280920" cy="6192688"/>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388424" y="6042773"/>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50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17" presetClass="entr" presetSubtype="8" fill="hold" grpId="0" nodeType="afterEffect">
                                  <p:stCondLst>
                                    <p:cond delay="0"/>
                                  </p:stCondLst>
                                  <p:childTnLst>
                                    <p:set>
                                      <p:cBhvr>
                                        <p:cTn id="11" dur="1" fill="hold">
                                          <p:stCondLst>
                                            <p:cond delay="0"/>
                                          </p:stCondLst>
                                        </p:cTn>
                                        <p:tgtEl>
                                          <p:spTgt spid="43015"/>
                                        </p:tgtEl>
                                        <p:attrNameLst>
                                          <p:attrName>style.visibility</p:attrName>
                                        </p:attrNameLst>
                                      </p:cBhvr>
                                      <p:to>
                                        <p:strVal val="visible"/>
                                      </p:to>
                                    </p:set>
                                    <p:anim calcmode="lin" valueType="num">
                                      <p:cBhvr>
                                        <p:cTn id="12" dur="500" fill="hold"/>
                                        <p:tgtEl>
                                          <p:spTgt spid="43015"/>
                                        </p:tgtEl>
                                        <p:attrNameLst>
                                          <p:attrName>ppt_x</p:attrName>
                                        </p:attrNameLst>
                                      </p:cBhvr>
                                      <p:tavLst>
                                        <p:tav tm="0">
                                          <p:val>
                                            <p:strVal val="#ppt_x-#ppt_w/2"/>
                                          </p:val>
                                        </p:tav>
                                        <p:tav tm="100000">
                                          <p:val>
                                            <p:strVal val="#ppt_x"/>
                                          </p:val>
                                        </p:tav>
                                      </p:tavLst>
                                    </p:anim>
                                    <p:anim calcmode="lin" valueType="num">
                                      <p:cBhvr>
                                        <p:cTn id="13" dur="500" fill="hold"/>
                                        <p:tgtEl>
                                          <p:spTgt spid="43015"/>
                                        </p:tgtEl>
                                        <p:attrNameLst>
                                          <p:attrName>ppt_y</p:attrName>
                                        </p:attrNameLst>
                                      </p:cBhvr>
                                      <p:tavLst>
                                        <p:tav tm="0">
                                          <p:val>
                                            <p:strVal val="#ppt_y"/>
                                          </p:val>
                                        </p:tav>
                                        <p:tav tm="100000">
                                          <p:val>
                                            <p:strVal val="#ppt_y"/>
                                          </p:val>
                                        </p:tav>
                                      </p:tavLst>
                                    </p:anim>
                                    <p:anim calcmode="lin" valueType="num">
                                      <p:cBhvr>
                                        <p:cTn id="14" dur="500" fill="hold"/>
                                        <p:tgtEl>
                                          <p:spTgt spid="43015"/>
                                        </p:tgtEl>
                                        <p:attrNameLst>
                                          <p:attrName>ppt_w</p:attrName>
                                        </p:attrNameLst>
                                      </p:cBhvr>
                                      <p:tavLst>
                                        <p:tav tm="0">
                                          <p:val>
                                            <p:fltVal val="0"/>
                                          </p:val>
                                        </p:tav>
                                        <p:tav tm="100000">
                                          <p:val>
                                            <p:strVal val="#ppt_w"/>
                                          </p:val>
                                        </p:tav>
                                      </p:tavLst>
                                    </p:anim>
                                    <p:anim calcmode="lin" valueType="num">
                                      <p:cBhvr>
                                        <p:cTn id="15" dur="500" fill="hold"/>
                                        <p:tgtEl>
                                          <p:spTgt spid="430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430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22E549E-3EEB-4EDC-B5D9-62F71B4DF361}"/>
              </a:ext>
            </a:extLst>
          </p:cNvPr>
          <p:cNvPicPr>
            <a:picLocks noChangeAspect="1"/>
          </p:cNvPicPr>
          <p:nvPr/>
        </p:nvPicPr>
        <p:blipFill>
          <a:blip r:embed="rId2"/>
          <a:stretch>
            <a:fillRect/>
          </a:stretch>
        </p:blipFill>
        <p:spPr>
          <a:xfrm>
            <a:off x="3083751" y="804489"/>
            <a:ext cx="5581600" cy="4129402"/>
          </a:xfrm>
          <a:prstGeom prst="rect">
            <a:avLst/>
          </a:prstGeom>
        </p:spPr>
      </p:pic>
      <p:sp>
        <p:nvSpPr>
          <p:cNvPr id="44035" name="Text Box 3"/>
          <p:cNvSpPr txBox="1">
            <a:spLocks noChangeArrowheads="1"/>
          </p:cNvSpPr>
          <p:nvPr/>
        </p:nvSpPr>
        <p:spPr bwMode="auto">
          <a:xfrm>
            <a:off x="395536" y="549275"/>
            <a:ext cx="2195264" cy="41857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rPr>
              <a:t>Se ha demostrado que para obtener el máximo beneficio de las técnicas del Control Estadístico de Procesos conviene acercarlas lo más posible al proceso mismo. Bajo este concepto los operadores tendrían la responsabilidad de monitorear el proceso mediante el gráfico de control tomando decisiones inmediatas de control basados en un criterio científico, objetivo y uniforme.</a:t>
            </a:r>
          </a:p>
        </p:txBody>
      </p:sp>
      <p:sp>
        <p:nvSpPr>
          <p:cNvPr id="44036" name="Text Box 4"/>
          <p:cNvSpPr txBox="1">
            <a:spLocks noChangeArrowheads="1"/>
          </p:cNvSpPr>
          <p:nvPr/>
        </p:nvSpPr>
        <p:spPr bwMode="auto">
          <a:xfrm>
            <a:off x="1476375" y="5029200"/>
            <a:ext cx="6753225" cy="1077913"/>
          </a:xfrm>
          <a:prstGeom prst="rect">
            <a:avLst/>
          </a:prstGeom>
          <a:solidFill>
            <a:srgbClr val="FFFFFF"/>
          </a:solidFill>
          <a:ln w="5715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600" b="1" dirty="0">
                <a:solidFill>
                  <a:srgbClr val="FF0000"/>
                </a:solidFill>
                <a:latin typeface="Tahoma" panose="020B0604030504040204" pitchFamily="34" charset="0"/>
              </a:rPr>
              <a:t>SuperCEP 2016 es el sistema ideal para cumplir con lo anterior, ya que cuenta con un modo simplificado de operación en tiempo real (on-line) que puede generar la información necesaria con la mínima intervención por parte del operador</a:t>
            </a:r>
          </a:p>
        </p:txBody>
      </p:sp>
      <p:sp>
        <p:nvSpPr>
          <p:cNvPr id="44037" name="Text Box 5"/>
          <p:cNvSpPr txBox="1">
            <a:spLocks noChangeArrowheads="1"/>
          </p:cNvSpPr>
          <p:nvPr/>
        </p:nvSpPr>
        <p:spPr bwMode="auto">
          <a:xfrm>
            <a:off x="2843808" y="304801"/>
            <a:ext cx="4912568" cy="1292662"/>
          </a:xfrm>
          <a:prstGeom prst="rect">
            <a:avLst/>
          </a:prstGeom>
          <a:solidFill>
            <a:srgbClr val="FFFF66">
              <a:alpha val="50195"/>
            </a:srgbClr>
          </a:solidFill>
          <a:ln w="57150"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200" b="1" dirty="0">
                <a:solidFill>
                  <a:schemeClr val="bg2"/>
                </a:solidFill>
                <a:latin typeface="Tahoma" panose="020B0604030504040204" pitchFamily="34" charset="0"/>
              </a:rPr>
              <a:t>Basta capturar el dato para tener al instante los gráficos actualizados.</a:t>
            </a:r>
          </a:p>
          <a:p>
            <a:pPr algn="ctr" eaLnBrk="1" hangingPunct="1">
              <a:spcBef>
                <a:spcPct val="50000"/>
              </a:spcBef>
              <a:buClrTx/>
              <a:buSzTx/>
              <a:buFontTx/>
              <a:buNone/>
            </a:pPr>
            <a:r>
              <a:rPr lang="es-ES" altLang="es-MX" sz="1200" b="1" dirty="0">
                <a:solidFill>
                  <a:schemeClr val="bg2"/>
                </a:solidFill>
                <a:latin typeface="Tahoma" panose="020B0604030504040204" pitchFamily="34" charset="0"/>
              </a:rPr>
              <a:t>Si el dato llega al sistema directamente de algún sensor o instrumento, el operador se limitará a verificar sus gráficas para cerciorarse de que el proceso continúa bajo control estadístico</a:t>
            </a:r>
          </a:p>
        </p:txBody>
      </p:sp>
      <p:sp>
        <p:nvSpPr>
          <p:cNvPr id="6" name="Medio marco 5"/>
          <p:cNvSpPr/>
          <p:nvPr/>
        </p:nvSpPr>
        <p:spPr>
          <a:xfrm rot="10800000">
            <a:off x="467544" y="332656"/>
            <a:ext cx="8424936" cy="6264696"/>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460432" y="6042773"/>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3" presetClass="entr" presetSubtype="16" fill="hold" grpId="0" nodeType="afterEffect">
                                  <p:stCondLst>
                                    <p:cond delay="6500"/>
                                  </p:stCondLst>
                                  <p:childTnLst>
                                    <p:set>
                                      <p:cBhvr>
                                        <p:cTn id="11" dur="1" fill="hold">
                                          <p:stCondLst>
                                            <p:cond delay="0"/>
                                          </p:stCondLst>
                                        </p:cTn>
                                        <p:tgtEl>
                                          <p:spTgt spid="44036"/>
                                        </p:tgtEl>
                                        <p:attrNameLst>
                                          <p:attrName>style.visibility</p:attrName>
                                        </p:attrNameLst>
                                      </p:cBhvr>
                                      <p:to>
                                        <p:strVal val="visible"/>
                                      </p:to>
                                    </p:set>
                                    <p:anim calcmode="lin" valueType="num">
                                      <p:cBhvr>
                                        <p:cTn id="12" dur="500" fill="hold"/>
                                        <p:tgtEl>
                                          <p:spTgt spid="44036"/>
                                        </p:tgtEl>
                                        <p:attrNameLst>
                                          <p:attrName>ppt_w</p:attrName>
                                        </p:attrNameLst>
                                      </p:cBhvr>
                                      <p:tavLst>
                                        <p:tav tm="0">
                                          <p:val>
                                            <p:fltVal val="0"/>
                                          </p:val>
                                        </p:tav>
                                        <p:tav tm="100000">
                                          <p:val>
                                            <p:strVal val="#ppt_w"/>
                                          </p:val>
                                        </p:tav>
                                      </p:tavLst>
                                    </p:anim>
                                    <p:anim calcmode="lin" valueType="num">
                                      <p:cBhvr>
                                        <p:cTn id="13" dur="500" fill="hold"/>
                                        <p:tgtEl>
                                          <p:spTgt spid="4403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8500"/>
                            </p:stCondLst>
                            <p:childTnLst>
                              <p:par>
                                <p:cTn id="15" presetID="2" presetClass="entr" presetSubtype="1" fill="hold" grpId="0" nodeType="afterEffect">
                                  <p:stCondLst>
                                    <p:cond delay="5200"/>
                                  </p:stCondLst>
                                  <p:childTnLst>
                                    <p:set>
                                      <p:cBhvr>
                                        <p:cTn id="16" dur="1" fill="hold">
                                          <p:stCondLst>
                                            <p:cond delay="0"/>
                                          </p:stCondLst>
                                        </p:cTn>
                                        <p:tgtEl>
                                          <p:spTgt spid="44037"/>
                                        </p:tgtEl>
                                        <p:attrNameLst>
                                          <p:attrName>style.visibility</p:attrName>
                                        </p:attrNameLst>
                                      </p:cBhvr>
                                      <p:to>
                                        <p:strVal val="visible"/>
                                      </p:to>
                                    </p:set>
                                    <p:anim calcmode="lin" valueType="num">
                                      <p:cBhvr additive="base">
                                        <p:cTn id="17" dur="500" fill="hold"/>
                                        <p:tgtEl>
                                          <p:spTgt spid="44037"/>
                                        </p:tgtEl>
                                        <p:attrNameLst>
                                          <p:attrName>ppt_x</p:attrName>
                                        </p:attrNameLst>
                                      </p:cBhvr>
                                      <p:tavLst>
                                        <p:tav tm="0">
                                          <p:val>
                                            <p:strVal val="#ppt_x"/>
                                          </p:val>
                                        </p:tav>
                                        <p:tav tm="100000">
                                          <p:val>
                                            <p:strVal val="#ppt_x"/>
                                          </p:val>
                                        </p:tav>
                                      </p:tavLst>
                                    </p:anim>
                                    <p:anim calcmode="lin" valueType="num">
                                      <p:cBhvr additive="base">
                                        <p:cTn id="18" dur="500" fill="hold"/>
                                        <p:tgtEl>
                                          <p:spTgt spid="440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nimBg="1" autoUpdateAnimBg="0"/>
      <p:bldP spid="4403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971550" y="762000"/>
            <a:ext cx="7391400" cy="5638800"/>
          </a:xfrm>
        </p:spPr>
        <p:txBody>
          <a:bodyPr/>
          <a:lstStyle/>
          <a:p>
            <a:pPr eaLnBrk="1" hangingPunct="1">
              <a:defRPr/>
            </a:pPr>
            <a:r>
              <a:rPr lang="es-ES" altLang="es-MX" sz="1800" b="1" dirty="0">
                <a:solidFill>
                  <a:srgbClr val="FFC000"/>
                </a:solidFill>
                <a:latin typeface="Tahoma" panose="020B0604030504040204" pitchFamily="34" charset="0"/>
                <a:cs typeface="Arial" panose="020B0604020202020204" pitchFamily="34" charset="0"/>
              </a:rPr>
              <a:t>Asesoría y Soporte Técnico</a:t>
            </a:r>
            <a:br>
              <a:rPr lang="es-ES" altLang="es-MX" sz="1800" b="1" dirty="0">
                <a:solidFill>
                  <a:srgbClr val="FFC000"/>
                </a:solidFill>
                <a:latin typeface="Tahoma" panose="020B0604030504040204" pitchFamily="34" charset="0"/>
                <a:cs typeface="Arial" panose="020B0604020202020204" pitchFamily="34" charset="0"/>
              </a:rPr>
            </a:br>
            <a:br>
              <a:rPr lang="es-MX" altLang="es-MX" sz="1800" b="1" dirty="0">
                <a:solidFill>
                  <a:schemeClr val="tx1"/>
                </a:solidFill>
                <a:latin typeface="Tahoma" panose="020B0604030504040204" pitchFamily="34" charset="0"/>
                <a:cs typeface="Arial" panose="020B0604020202020204" pitchFamily="34" charset="0"/>
              </a:rPr>
            </a:br>
            <a:r>
              <a:rPr lang="es-ES" altLang="es-MX" sz="1800" b="1" dirty="0">
                <a:solidFill>
                  <a:schemeClr val="tx1"/>
                </a:solidFill>
                <a:latin typeface="Tahoma" panose="020B0604030504040204" pitchFamily="34" charset="0"/>
              </a:rPr>
              <a:t>Si usted ya adquirió o está evaluando cualquiera de nuestros productos, aproveche el soporte técnico gratuito que ofrecemos por correo electrónico en: 		</a:t>
            </a:r>
            <a:br>
              <a:rPr lang="es-ES" altLang="es-MX" sz="1800" b="1" dirty="0">
                <a:solidFill>
                  <a:schemeClr val="tx1"/>
                </a:solidFill>
                <a:latin typeface="Tahoma" panose="020B0604030504040204" pitchFamily="34" charset="0"/>
              </a:rPr>
            </a:br>
            <a:br>
              <a:rPr lang="es-ES"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				</a:t>
            </a:r>
            <a:r>
              <a:rPr lang="es-ES" altLang="es-MX" sz="1800" b="1" dirty="0">
                <a:solidFill>
                  <a:schemeClr val="tx1"/>
                </a:solidFill>
                <a:latin typeface="Tahoma" panose="020B0604030504040204" pitchFamily="34" charset="0"/>
                <a:hlinkClick r:id="rId2"/>
              </a:rPr>
              <a:t>soporte@supercep.com.mx</a:t>
            </a:r>
            <a:r>
              <a:rPr lang="es-ES" altLang="es-MX" sz="1800" b="1" dirty="0">
                <a:solidFill>
                  <a:schemeClr val="tx1"/>
                </a:solidFill>
                <a:latin typeface="Tahoma" panose="020B0604030504040204" pitchFamily="34" charset="0"/>
              </a:rPr>
              <a:t> </a:t>
            </a:r>
            <a:br>
              <a:rPr lang="es-ES" altLang="es-MX" sz="1800" b="1" dirty="0">
                <a:solidFill>
                  <a:schemeClr val="tx1"/>
                </a:solidFill>
                <a:latin typeface="Tahoma" panose="020B0604030504040204" pitchFamily="34" charset="0"/>
              </a:rPr>
            </a:br>
            <a:br>
              <a:rPr lang="es-MX"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Atención:  Ing. José Luis Oviedo V.</a:t>
            </a:r>
            <a:br>
              <a:rPr lang="es-ES"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Teléfonos: (55) 5445-5390 al 92 en la Cd. de México</a:t>
            </a:r>
            <a:br>
              <a:rPr lang="es-ES" altLang="es-MX" sz="1800" b="1" dirty="0">
                <a:solidFill>
                  <a:schemeClr val="tx1"/>
                </a:solidFill>
                <a:latin typeface="Tahoma" panose="020B0604030504040204" pitchFamily="34" charset="0"/>
              </a:rPr>
            </a:br>
            <a:br>
              <a:rPr lang="es-MX" altLang="es-MX" sz="1800" b="1" dirty="0">
                <a:solidFill>
                  <a:schemeClr val="accent3">
                    <a:lumMod val="40000"/>
                    <a:lumOff val="60000"/>
                  </a:schemeClr>
                </a:solidFill>
                <a:latin typeface="Tahoma" panose="020B0604030504040204" pitchFamily="34" charset="0"/>
              </a:rPr>
            </a:br>
            <a:r>
              <a:rPr lang="es-ES" altLang="es-MX" sz="1800" b="1" dirty="0">
                <a:solidFill>
                  <a:schemeClr val="tx1"/>
                </a:solidFill>
                <a:latin typeface="Tahoma" panose="020B0604030504040204" pitchFamily="34" charset="0"/>
              </a:rPr>
              <a:t>Si desea atención persona</a:t>
            </a:r>
            <a:r>
              <a:rPr lang="es-MX" altLang="es-MX" sz="1800" b="1" dirty="0">
                <a:solidFill>
                  <a:schemeClr val="tx1"/>
                </a:solidFill>
                <a:latin typeface="Tahoma" panose="020B0604030504040204" pitchFamily="34" charset="0"/>
              </a:rPr>
              <a:t>l</a:t>
            </a:r>
            <a:r>
              <a:rPr lang="es-ES" altLang="es-MX" sz="1800" b="1" dirty="0">
                <a:solidFill>
                  <a:schemeClr val="tx1"/>
                </a:solidFill>
                <a:latin typeface="Tahoma" panose="020B0604030504040204" pitchFamily="34" charset="0"/>
              </a:rPr>
              <a:t> podemos ir a su domicilio o visítenos en:</a:t>
            </a:r>
            <a:br>
              <a:rPr lang="es-MX" altLang="es-MX" sz="1800" b="1" dirty="0">
                <a:solidFill>
                  <a:schemeClr val="tx1"/>
                </a:solidFill>
                <a:latin typeface="Tahoma" panose="020B0604030504040204" pitchFamily="34" charset="0"/>
              </a:rPr>
            </a:br>
            <a:r>
              <a:rPr lang="es-MX" altLang="es-MX" sz="1800" b="1" dirty="0">
                <a:solidFill>
                  <a:schemeClr val="tx1"/>
                </a:solidFill>
                <a:latin typeface="Tahoma" panose="020B0604030504040204" pitchFamily="34" charset="0"/>
              </a:rPr>
              <a:t>							</a:t>
            </a:r>
            <a:r>
              <a:rPr lang="es-ES" altLang="es-MX" sz="1800" b="1" dirty="0">
                <a:solidFill>
                  <a:schemeClr val="tx1"/>
                </a:solidFill>
                <a:latin typeface="Tahoma" panose="020B0604030504040204" pitchFamily="34" charset="0"/>
              </a:rPr>
              <a:t>Citilcún #381</a:t>
            </a:r>
            <a:br>
              <a:rPr lang="es-ES"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							Héroes de Padierna</a:t>
            </a:r>
            <a:br>
              <a:rPr lang="es-ES"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							Tlalpan</a:t>
            </a:r>
            <a:br>
              <a:rPr lang="es-MX" altLang="es-MX" sz="1800" b="1" dirty="0">
                <a:solidFill>
                  <a:schemeClr val="tx1"/>
                </a:solidFill>
                <a:latin typeface="Tahoma" panose="020B0604030504040204" pitchFamily="34" charset="0"/>
              </a:rPr>
            </a:br>
            <a:r>
              <a:rPr lang="es-MX" altLang="es-MX" sz="1800" b="1" dirty="0">
                <a:solidFill>
                  <a:schemeClr val="tx1"/>
                </a:solidFill>
                <a:latin typeface="Tahoma" panose="020B0604030504040204" pitchFamily="34" charset="0"/>
              </a:rPr>
              <a:t>							</a:t>
            </a:r>
            <a:r>
              <a:rPr lang="es-ES" altLang="es-MX" sz="1800" b="1" dirty="0">
                <a:solidFill>
                  <a:schemeClr val="tx1"/>
                </a:solidFill>
                <a:latin typeface="Tahoma" panose="020B0604030504040204" pitchFamily="34" charset="0"/>
              </a:rPr>
              <a:t>México 14200 D.F.</a:t>
            </a:r>
            <a:br>
              <a:rPr lang="es-ES" altLang="es-MX" sz="1800" b="1" dirty="0">
                <a:solidFill>
                  <a:schemeClr val="tx1"/>
                </a:solidFill>
                <a:latin typeface="Tahoma" panose="020B0604030504040204" pitchFamily="34" charset="0"/>
              </a:rPr>
            </a:br>
            <a:endParaRPr lang="es-ES" altLang="es-MX" sz="1800" b="1" dirty="0">
              <a:solidFill>
                <a:schemeClr val="tx1"/>
              </a:solidFill>
              <a:latin typeface="Tahoma" panose="020B0604030504040204" pitchFamily="34" charset="0"/>
            </a:endParaRPr>
          </a:p>
        </p:txBody>
      </p:sp>
      <p:sp>
        <p:nvSpPr>
          <p:cNvPr id="6" name="Medio marco 5"/>
          <p:cNvSpPr/>
          <p:nvPr/>
        </p:nvSpPr>
        <p:spPr>
          <a:xfrm>
            <a:off x="539552" y="404664"/>
            <a:ext cx="8280920" cy="6192688"/>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50800" dist="38100" dir="2700000" algn="tl" rotWithShape="0">
              <a:srgbClr val="FF0000">
                <a:alpha val="4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pic>
        <p:nvPicPr>
          <p:cNvPr id="8" name="Picture 5" descr="C:\MAGDALENA\FDigita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3049" y="4405212"/>
            <a:ext cx="1239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p:cNvGrpSpPr/>
          <p:nvPr/>
        </p:nvGrpSpPr>
        <p:grpSpPr>
          <a:xfrm>
            <a:off x="395536" y="260648"/>
            <a:ext cx="609866" cy="698594"/>
            <a:chOff x="395536" y="260648"/>
            <a:chExt cx="609866" cy="698594"/>
          </a:xfrm>
        </p:grpSpPr>
        <p:grpSp>
          <p:nvGrpSpPr>
            <p:cNvPr id="9" name="Grupo 8"/>
            <p:cNvGrpSpPr/>
            <p:nvPr/>
          </p:nvGrpSpPr>
          <p:grpSpPr>
            <a:xfrm>
              <a:off x="395536" y="371285"/>
              <a:ext cx="144016" cy="587957"/>
              <a:chOff x="1087834" y="836712"/>
              <a:chExt cx="169466" cy="587957"/>
            </a:xfrm>
          </p:grpSpPr>
          <p:sp>
            <p:nvSpPr>
              <p:cNvPr id="12" name="Rectángulo 11"/>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0" name="Imagen 9"/>
            <p:cNvPicPr>
              <a:picLocks noChangeAspect="1"/>
            </p:cNvPicPr>
            <p:nvPr/>
          </p:nvPicPr>
          <p:blipFill>
            <a:blip r:embed="rId5"/>
            <a:stretch>
              <a:fillRect/>
            </a:stretch>
          </p:blipFill>
          <p:spPr>
            <a:xfrm>
              <a:off x="521921" y="260648"/>
              <a:ext cx="483481" cy="144016"/>
            </a:xfrm>
            <a:prstGeom prst="rect">
              <a:avLst/>
            </a:prstGeom>
          </p:spPr>
        </p:pic>
        <p:sp>
          <p:nvSpPr>
            <p:cNvPr id="11" name="Combinar 10"/>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827088" y="734875"/>
            <a:ext cx="7772400" cy="5413020"/>
          </a:xfrm>
          <a:prstGeom prst="rect">
            <a:avLst/>
          </a:prstGeom>
          <a:solidFill>
            <a:schemeClr val="accent2">
              <a:alpha val="50195"/>
            </a:scheme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folHlink"/>
                </a:solidFill>
                <a:latin typeface="Tahoma" panose="020B0604030504040204" pitchFamily="34" charset="0"/>
              </a:defRPr>
            </a:lvl1pPr>
            <a:lvl2pPr marL="742950" indent="-285750" eaLnBrk="0" hangingPunct="0">
              <a:defRPr sz="2400">
                <a:solidFill>
                  <a:schemeClr val="folHlink"/>
                </a:solidFill>
                <a:latin typeface="Tahoma" panose="020B0604030504040204" pitchFamily="34" charset="0"/>
              </a:defRPr>
            </a:lvl2pPr>
            <a:lvl3pPr marL="1143000" indent="-228600" eaLnBrk="0" hangingPunct="0">
              <a:defRPr sz="2400">
                <a:solidFill>
                  <a:schemeClr val="folHlink"/>
                </a:solidFill>
                <a:latin typeface="Tahoma" panose="020B0604030504040204" pitchFamily="34" charset="0"/>
              </a:defRPr>
            </a:lvl3pPr>
            <a:lvl4pPr marL="1600200" indent="-228600" eaLnBrk="0" hangingPunct="0">
              <a:defRPr sz="2400">
                <a:solidFill>
                  <a:schemeClr val="folHlink"/>
                </a:solidFill>
                <a:latin typeface="Tahoma" panose="020B0604030504040204" pitchFamily="34" charset="0"/>
              </a:defRPr>
            </a:lvl4pPr>
            <a:lvl5pPr marL="2057400" indent="-228600" eaLnBrk="0" hangingPunct="0">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spcBef>
                <a:spcPct val="50000"/>
              </a:spcBef>
              <a:defRPr/>
            </a:pPr>
            <a:r>
              <a:rPr lang="es-ES" altLang="es-MX" sz="2000" b="1" dirty="0">
                <a:solidFill>
                  <a:srgbClr val="FFFF66"/>
                </a:solidFill>
                <a:effectLst>
                  <a:outerShdw blurRad="38100" dist="38100" dir="2700000" algn="tl">
                    <a:srgbClr val="000000">
                      <a:alpha val="43137"/>
                    </a:srgbClr>
                  </a:outerShdw>
                </a:effectLst>
                <a:latin typeface="Calibri" panose="020F0502020204030204" pitchFamily="34" charset="0"/>
                <a:cs typeface="Tahoma" panose="020B0604030504040204" pitchFamily="34" charset="0"/>
              </a:rPr>
              <a:t>Herramientas Principales de SuperCEP: </a:t>
            </a:r>
          </a:p>
          <a:p>
            <a:pPr eaLnBrk="1" hangingPunct="1">
              <a:spcBef>
                <a:spcPct val="50000"/>
              </a:spcBef>
              <a:defRPr/>
            </a:pPr>
            <a:r>
              <a:rPr lang="es-ES" altLang="es-MX" sz="600" b="1" dirty="0">
                <a:solidFill>
                  <a:schemeClr val="tx1"/>
                </a:solidFill>
                <a:effectLst>
                  <a:outerShdw blurRad="38100" dist="38100" dir="2700000" algn="tl">
                    <a:srgbClr val="000000">
                      <a:alpha val="43137"/>
                    </a:srgbClr>
                  </a:outerShdw>
                </a:effectLst>
                <a:latin typeface="Calibri" panose="020F0502020204030204" pitchFamily="34" charset="0"/>
                <a:cs typeface="Tahoma" panose="020B0604030504040204" pitchFamily="34" charset="0"/>
              </a:rPr>
              <a:t> </a:t>
            </a:r>
            <a:endParaRPr lang="es-ES" altLang="es-MX" sz="1800" b="1" dirty="0">
              <a:solidFill>
                <a:schemeClr val="tx1"/>
              </a:solidFill>
              <a:effectLst>
                <a:outerShdw blurRad="38100" dist="38100" dir="2700000" algn="tl">
                  <a:srgbClr val="000000">
                    <a:alpha val="43137"/>
                  </a:srgbClr>
                </a:outerShdw>
              </a:effectLst>
              <a:latin typeface="Calibri" panose="020F0502020204030204" pitchFamily="34" charset="0"/>
              <a:cs typeface="Tahoma" panose="020B0604030504040204" pitchFamily="34" charset="0"/>
            </a:endParaRPr>
          </a:p>
          <a:p>
            <a:pPr marL="342900" indent="-342900" eaLnBrk="1" hangingPunct="1">
              <a:spcBef>
                <a:spcPct val="50000"/>
              </a:spcBef>
              <a:buClr>
                <a:srgbClr val="FFFF00"/>
              </a:buClr>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Captura, etiquetado y almacenamiento de datos </a:t>
            </a:r>
            <a:r>
              <a:rPr lang="es-ES" altLang="es-MX" sz="2000" b="1" dirty="0" err="1">
                <a:solidFill>
                  <a:schemeClr val="tx1"/>
                </a:solidFill>
                <a:latin typeface="Calibri" panose="020F0502020204030204" pitchFamily="34" charset="0"/>
                <a:cs typeface="Tahoma" panose="020B0604030504040204" pitchFamily="34" charset="0"/>
              </a:rPr>
              <a:t>muestrales</a:t>
            </a:r>
            <a:r>
              <a:rPr lang="es-ES" altLang="es-MX" sz="2000" b="1" dirty="0">
                <a:solidFill>
                  <a:schemeClr val="tx1"/>
                </a:solidFill>
                <a:latin typeface="Calibri" panose="020F0502020204030204" pitchFamily="34" charset="0"/>
                <a:cs typeface="Tahoma" panose="020B0604030504040204" pitchFamily="34" charset="0"/>
              </a:rPr>
              <a:t> de forma manual o automática. </a:t>
            </a: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Estudio de Capacidad del Proceso. </a:t>
            </a:r>
            <a:endParaRPr lang="en-US" altLang="es-MX" sz="2000" b="1" dirty="0">
              <a:solidFill>
                <a:schemeClr val="tx1"/>
              </a:solidFill>
              <a:latin typeface="Calibri" panose="020F0502020204030204" pitchFamily="34" charset="0"/>
              <a:cs typeface="Tahoma" panose="020B0604030504040204" pitchFamily="34" charset="0"/>
            </a:endParaRP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Monitoreo de variables y atributos del proceso mediante el Gráfico de Control. </a:t>
            </a:r>
            <a:endParaRPr lang="en-US" altLang="es-MX" sz="2000" b="1" dirty="0">
              <a:solidFill>
                <a:schemeClr val="tx1"/>
              </a:solidFill>
              <a:latin typeface="Calibri" panose="020F0502020204030204" pitchFamily="34" charset="0"/>
              <a:cs typeface="Tahoma" panose="020B0604030504040204" pitchFamily="34" charset="0"/>
            </a:endParaRP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Gráfico de Pareto para análisis de problemas.</a:t>
            </a:r>
            <a:endParaRPr lang="en-US" altLang="es-MX" sz="2000" b="1" dirty="0">
              <a:solidFill>
                <a:schemeClr val="tx1"/>
              </a:solidFill>
              <a:latin typeface="Calibri" panose="020F0502020204030204" pitchFamily="34" charset="0"/>
              <a:cs typeface="Tahoma" panose="020B0604030504040204" pitchFamily="34" charset="0"/>
            </a:endParaRP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Muestreo de Aceptación estándar. </a:t>
            </a: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Diagrama de Dispersión para estudiar correlación entre variables. </a:t>
            </a: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Bitácora de producción. </a:t>
            </a: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 Reportes sumarizados de índices de calidad. </a:t>
            </a:r>
          </a:p>
          <a:p>
            <a:pPr marL="342900" indent="-342900" eaLnBrk="1" hangingPunct="1">
              <a:spcBef>
                <a:spcPct val="50000"/>
              </a:spcBef>
              <a:buFontTx/>
              <a:buBlip>
                <a:blip r:embed="rId2"/>
              </a:buBlip>
              <a:defRPr/>
            </a:pPr>
            <a:r>
              <a:rPr lang="es-ES" altLang="es-MX" sz="2000" b="1" dirty="0">
                <a:solidFill>
                  <a:schemeClr val="tx1"/>
                </a:solidFill>
                <a:latin typeface="Calibri" panose="020F0502020204030204" pitchFamily="34" charset="0"/>
                <a:cs typeface="Tahoma" panose="020B0604030504040204" pitchFamily="34" charset="0"/>
              </a:rPr>
              <a:t>Certificados de Calidad.</a:t>
            </a:r>
            <a:r>
              <a:rPr lang="es-ES" altLang="es-MX" sz="2000" b="1" dirty="0">
                <a:solidFill>
                  <a:schemeClr val="tx1"/>
                </a:solidFill>
                <a:latin typeface="Calibri" panose="020F0502020204030204" pitchFamily="34" charset="0"/>
              </a:rPr>
              <a:t> </a:t>
            </a:r>
          </a:p>
        </p:txBody>
      </p:sp>
      <p:sp>
        <p:nvSpPr>
          <p:cNvPr id="3" name="Medio marco 2"/>
          <p:cNvSpPr/>
          <p:nvPr/>
        </p:nvSpPr>
        <p:spPr>
          <a:xfrm>
            <a:off x="323528" y="188640"/>
            <a:ext cx="8496944"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5" name="Grupo 4"/>
          <p:cNvGrpSpPr/>
          <p:nvPr/>
        </p:nvGrpSpPr>
        <p:grpSpPr>
          <a:xfrm>
            <a:off x="179512" y="44624"/>
            <a:ext cx="609866" cy="698594"/>
            <a:chOff x="395536" y="260648"/>
            <a:chExt cx="609866" cy="698594"/>
          </a:xfrm>
        </p:grpSpPr>
        <p:grpSp>
          <p:nvGrpSpPr>
            <p:cNvPr id="6" name="Grupo 5"/>
            <p:cNvGrpSpPr/>
            <p:nvPr/>
          </p:nvGrpSpPr>
          <p:grpSpPr>
            <a:xfrm>
              <a:off x="395536" y="371285"/>
              <a:ext cx="144016" cy="587957"/>
              <a:chOff x="1087834" y="836712"/>
              <a:chExt cx="169466" cy="587957"/>
            </a:xfrm>
          </p:grpSpPr>
          <p:sp>
            <p:nvSpPr>
              <p:cNvPr id="9" name="Rectángulo 8"/>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3"/>
              <a:stretch>
                <a:fillRect/>
              </a:stretch>
            </p:blipFill>
            <p:spPr>
              <a:xfrm rot="16200000">
                <a:off x="943811" y="1109425"/>
                <a:ext cx="450925" cy="162876"/>
              </a:xfrm>
              <a:prstGeom prst="rect">
                <a:avLst/>
              </a:prstGeom>
            </p:spPr>
          </p:pic>
        </p:grpSp>
        <p:pic>
          <p:nvPicPr>
            <p:cNvPr id="7" name="Imagen 6"/>
            <p:cNvPicPr>
              <a:picLocks noChangeAspect="1"/>
            </p:cNvPicPr>
            <p:nvPr/>
          </p:nvPicPr>
          <p:blipFill>
            <a:blip r:embed="rId4"/>
            <a:stretch>
              <a:fillRect/>
            </a:stretch>
          </p:blipFill>
          <p:spPr>
            <a:xfrm>
              <a:off x="521921" y="260648"/>
              <a:ext cx="483481" cy="144016"/>
            </a:xfrm>
            <a:prstGeom prst="rect">
              <a:avLst/>
            </a:prstGeom>
          </p:spPr>
        </p:pic>
        <p:sp>
          <p:nvSpPr>
            <p:cNvPr id="8" name="Combinar 7"/>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1029"/>
                                        </p:tgtEl>
                                        <p:attrNameLst>
                                          <p:attrName>style.visibility</p:attrName>
                                        </p:attrNameLst>
                                      </p:cBhvr>
                                      <p:to>
                                        <p:strVal val="visible"/>
                                      </p:to>
                                    </p:set>
                                    <p:animEffect transition="in" filter="blinds(vertical)">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59632" y="807673"/>
            <a:ext cx="6934200" cy="5170646"/>
          </a:xfrm>
          <a:prstGeom prst="rect">
            <a:avLst/>
          </a:prstGeom>
          <a:solidFill>
            <a:srgbClr val="6699FF">
              <a:alpha val="50195"/>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marL="0" indent="0" eaLnBrk="1" hangingPunct="1">
              <a:spcBef>
                <a:spcPct val="50000"/>
              </a:spcBef>
              <a:buClr>
                <a:srgbClr val="C00000"/>
              </a:buClr>
              <a:buSzTx/>
              <a:buNone/>
            </a:pPr>
            <a:r>
              <a:rPr lang="es-ES" altLang="es-MX" sz="1800" b="1" dirty="0">
                <a:latin typeface="Tahoma" panose="020B0604030504040204" pitchFamily="34" charset="0"/>
                <a:cs typeface="Tahoma" panose="020B0604030504040204" pitchFamily="34" charset="0"/>
              </a:rPr>
              <a:t>Características Generales de SuperCEP:</a:t>
            </a:r>
            <a:endParaRPr lang="en-US" altLang="es-MX" sz="18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Ambiente gráfico muy fácil de usar.</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Capacitación y soporte permanente al usuario.</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Gran capacidad de almacenamiento de datos.</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Importación y exportación de datos.</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Configuración de niveles de uso y acceso por operador.</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Conexión a equipo de medición en proceso y laboratorio.</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Opera en cualquier PC con Windows.</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Funciona en Redes compartiendo la información.</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Imprime con alta resolución en blanco y negro y color.</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Operación y Gráficas en Español y 6 idiomas más.</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Crecimiento modular y licencias empresariales.</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Actualización de versiones a bajo costo.</a:t>
            </a:r>
            <a:endParaRPr lang="en-US" altLang="es-MX" sz="1600" b="1" dirty="0">
              <a:latin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ES" altLang="es-MX" sz="1600" b="1" dirty="0">
                <a:latin typeface="Tahoma" panose="020B0604030504040204" pitchFamily="34" charset="0"/>
                <a:cs typeface="Tahoma" panose="020B0604030504040204" pitchFamily="34" charset="0"/>
              </a:rPr>
              <a:t>Apoyado en normas internacionales.</a:t>
            </a:r>
            <a:endParaRPr lang="es-ES" altLang="es-MX" sz="1800" b="1" dirty="0">
              <a:solidFill>
                <a:schemeClr val="folHlink"/>
              </a:solidFill>
              <a:latin typeface="Tahoma" panose="020B0604030504040204" pitchFamily="34" charset="0"/>
            </a:endParaRPr>
          </a:p>
        </p:txBody>
      </p:sp>
      <p:sp>
        <p:nvSpPr>
          <p:cNvPr id="3" name="Medio marco 2"/>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6" name="Grupo 5"/>
          <p:cNvGrpSpPr/>
          <p:nvPr/>
        </p:nvGrpSpPr>
        <p:grpSpPr>
          <a:xfrm>
            <a:off x="107504" y="44624"/>
            <a:ext cx="609866" cy="698594"/>
            <a:chOff x="395536" y="260648"/>
            <a:chExt cx="609866" cy="698594"/>
          </a:xfrm>
        </p:grpSpPr>
        <p:grpSp>
          <p:nvGrpSpPr>
            <p:cNvPr id="7" name="Grupo 6"/>
            <p:cNvGrpSpPr/>
            <p:nvPr/>
          </p:nvGrpSpPr>
          <p:grpSpPr>
            <a:xfrm>
              <a:off x="395536" y="371285"/>
              <a:ext cx="144016" cy="587957"/>
              <a:chOff x="1087834" y="836712"/>
              <a:chExt cx="169466" cy="587957"/>
            </a:xfrm>
          </p:grpSpPr>
          <p:sp>
            <p:nvSpPr>
              <p:cNvPr id="10" name="Rectángulo 9"/>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2"/>
              <a:stretch>
                <a:fillRect/>
              </a:stretch>
            </p:blipFill>
            <p:spPr>
              <a:xfrm rot="16200000">
                <a:off x="943811" y="1109425"/>
                <a:ext cx="450925" cy="162876"/>
              </a:xfrm>
              <a:prstGeom prst="rect">
                <a:avLst/>
              </a:prstGeom>
            </p:spPr>
          </p:pic>
        </p:grpSp>
        <p:pic>
          <p:nvPicPr>
            <p:cNvPr id="8" name="Imagen 7"/>
            <p:cNvPicPr>
              <a:picLocks noChangeAspect="1"/>
            </p:cNvPicPr>
            <p:nvPr/>
          </p:nvPicPr>
          <p:blipFill>
            <a:blip r:embed="rId3"/>
            <a:stretch>
              <a:fillRect/>
            </a:stretch>
          </p:blipFill>
          <p:spPr>
            <a:xfrm>
              <a:off x="521921" y="260648"/>
              <a:ext cx="483481" cy="144016"/>
            </a:xfrm>
            <a:prstGeom prst="rect">
              <a:avLst/>
            </a:prstGeom>
          </p:spPr>
        </p:pic>
        <p:sp>
          <p:nvSpPr>
            <p:cNvPr id="9" name="Combinar 8"/>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1259632" y="523774"/>
            <a:ext cx="691276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800" b="1" dirty="0">
                <a:solidFill>
                  <a:schemeClr val="accent3">
                    <a:lumMod val="20000"/>
                    <a:lumOff val="80000"/>
                  </a:schemeClr>
                </a:solidFill>
                <a:cs typeface="Tahoma" panose="020B0604030504040204" pitchFamily="34" charset="0"/>
              </a:rPr>
              <a:t>Mediante las Hojas electrónicas de Inspección se capturan, etiquetan, ordenan y almacenan los datos </a:t>
            </a:r>
            <a:r>
              <a:rPr lang="es-ES" altLang="es-MX" sz="1800" b="1" dirty="0" err="1">
                <a:solidFill>
                  <a:schemeClr val="accent3">
                    <a:lumMod val="20000"/>
                    <a:lumOff val="80000"/>
                  </a:schemeClr>
                </a:solidFill>
                <a:cs typeface="Tahoma" panose="020B0604030504040204" pitchFamily="34" charset="0"/>
              </a:rPr>
              <a:t>muestrales</a:t>
            </a:r>
            <a:r>
              <a:rPr lang="es-ES" altLang="es-MX" sz="1800" b="1" dirty="0">
                <a:solidFill>
                  <a:schemeClr val="accent3">
                    <a:lumMod val="20000"/>
                    <a:lumOff val="80000"/>
                  </a:schemeClr>
                </a:solidFill>
                <a:cs typeface="Tahoma" panose="020B0604030504040204" pitchFamily="34" charset="0"/>
              </a:rPr>
              <a:t> de calidad.</a:t>
            </a:r>
            <a:endParaRPr lang="es-ES" altLang="es-MX" sz="1800" b="1" dirty="0">
              <a:solidFill>
                <a:schemeClr val="accent3">
                  <a:lumMod val="20000"/>
                  <a:lumOff val="80000"/>
                </a:schemeClr>
              </a:solidFill>
              <a:latin typeface="Times New Roman" panose="02020603050405020304" pitchFamily="18" charset="0"/>
            </a:endParaRPr>
          </a:p>
        </p:txBody>
      </p:sp>
      <p:sp>
        <p:nvSpPr>
          <p:cNvPr id="5" name="Medio marco 4"/>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6" name="Grupo 5"/>
          <p:cNvGrpSpPr/>
          <p:nvPr/>
        </p:nvGrpSpPr>
        <p:grpSpPr>
          <a:xfrm>
            <a:off x="107504" y="44624"/>
            <a:ext cx="609866" cy="698594"/>
            <a:chOff x="395536" y="260648"/>
            <a:chExt cx="609866" cy="698594"/>
          </a:xfrm>
        </p:grpSpPr>
        <p:grpSp>
          <p:nvGrpSpPr>
            <p:cNvPr id="7" name="Grupo 6"/>
            <p:cNvGrpSpPr/>
            <p:nvPr/>
          </p:nvGrpSpPr>
          <p:grpSpPr>
            <a:xfrm>
              <a:off x="395536" y="371285"/>
              <a:ext cx="144016" cy="587957"/>
              <a:chOff x="1087834" y="836712"/>
              <a:chExt cx="169466" cy="587957"/>
            </a:xfrm>
          </p:grpSpPr>
          <p:sp>
            <p:nvSpPr>
              <p:cNvPr id="10" name="Rectángulo 9"/>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2"/>
              <a:stretch>
                <a:fillRect/>
              </a:stretch>
            </p:blipFill>
            <p:spPr>
              <a:xfrm rot="16200000">
                <a:off x="943811" y="1109425"/>
                <a:ext cx="450925" cy="162876"/>
              </a:xfrm>
              <a:prstGeom prst="rect">
                <a:avLst/>
              </a:prstGeom>
            </p:spPr>
          </p:pic>
        </p:grpSp>
        <p:pic>
          <p:nvPicPr>
            <p:cNvPr id="8" name="Imagen 7"/>
            <p:cNvPicPr>
              <a:picLocks noChangeAspect="1"/>
            </p:cNvPicPr>
            <p:nvPr/>
          </p:nvPicPr>
          <p:blipFill>
            <a:blip r:embed="rId3"/>
            <a:stretch>
              <a:fillRect/>
            </a:stretch>
          </p:blipFill>
          <p:spPr>
            <a:xfrm>
              <a:off x="521921" y="260648"/>
              <a:ext cx="483481" cy="144016"/>
            </a:xfrm>
            <a:prstGeom prst="rect">
              <a:avLst/>
            </a:prstGeom>
          </p:spPr>
        </p:pic>
        <p:sp>
          <p:nvSpPr>
            <p:cNvPr id="9" name="Combinar 8"/>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4" name="Imagen 3">
            <a:extLst>
              <a:ext uri="{FF2B5EF4-FFF2-40B4-BE49-F238E27FC236}">
                <a16:creationId xmlns:a16="http://schemas.microsoft.com/office/drawing/2014/main" id="{9F944250-40C0-4B87-87F2-84638CF6BB35}"/>
              </a:ext>
            </a:extLst>
          </p:cNvPr>
          <p:cNvPicPr>
            <a:picLocks noChangeAspect="1"/>
          </p:cNvPicPr>
          <p:nvPr/>
        </p:nvPicPr>
        <p:blipFill>
          <a:blip r:embed="rId4"/>
          <a:stretch>
            <a:fillRect/>
          </a:stretch>
        </p:blipFill>
        <p:spPr>
          <a:xfrm>
            <a:off x="717370" y="1654867"/>
            <a:ext cx="8205016" cy="47984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iterate type="wd">
                                    <p:tmPct val="82456"/>
                                  </p:iterate>
                                  <p:childTnLst>
                                    <p:set>
                                      <p:cBhvr>
                                        <p:cTn id="6" dur="1" fill="hold">
                                          <p:stCondLst>
                                            <p:cond delay="0"/>
                                          </p:stCondLst>
                                        </p:cTn>
                                        <p:tgtEl>
                                          <p:spTgt spid="17410"/>
                                        </p:tgtEl>
                                        <p:attrNameLst>
                                          <p:attrName>style.visibility</p:attrName>
                                        </p:attrNameLst>
                                      </p:cBhvr>
                                      <p:to>
                                        <p:strVal val="visible"/>
                                      </p:to>
                                    </p:set>
                                    <p:animEffect transition="in" filter="strips(downRight)">
                                      <p:cBhvr>
                                        <p:cTn id="7" dur="3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27DF859-3607-4295-BD56-B4A729B6C951}"/>
              </a:ext>
            </a:extLst>
          </p:cNvPr>
          <p:cNvPicPr>
            <a:picLocks noChangeAspect="1"/>
          </p:cNvPicPr>
          <p:nvPr/>
        </p:nvPicPr>
        <p:blipFill>
          <a:blip r:embed="rId2"/>
          <a:stretch>
            <a:fillRect/>
          </a:stretch>
        </p:blipFill>
        <p:spPr>
          <a:xfrm>
            <a:off x="304800" y="757467"/>
            <a:ext cx="8138835" cy="4998808"/>
          </a:xfrm>
          <a:prstGeom prst="rect">
            <a:avLst/>
          </a:prstGeom>
        </p:spPr>
      </p:pic>
      <p:sp>
        <p:nvSpPr>
          <p:cNvPr id="3076" name="AutoShape 4"/>
          <p:cNvSpPr>
            <a:spLocks noChangeArrowheads="1"/>
          </p:cNvSpPr>
          <p:nvPr/>
        </p:nvSpPr>
        <p:spPr bwMode="auto">
          <a:xfrm rot="-7411928">
            <a:off x="2795588" y="1652588"/>
            <a:ext cx="1017587" cy="249237"/>
          </a:xfrm>
          <a:custGeom>
            <a:avLst/>
            <a:gdLst>
              <a:gd name="T0" fmla="*/ 1693823970 w 21600"/>
              <a:gd name="T1" fmla="*/ 0 h 21600"/>
              <a:gd name="T2" fmla="*/ 0 w 21600"/>
              <a:gd name="T3" fmla="*/ 16592111 h 21600"/>
              <a:gd name="T4" fmla="*/ 1693823970 w 21600"/>
              <a:gd name="T5" fmla="*/ 33184095 h 21600"/>
              <a:gd name="T6" fmla="*/ 2147483646 w 21600"/>
              <a:gd name="T7" fmla="*/ 1659211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3077" name="Text Box 5"/>
          <p:cNvSpPr txBox="1">
            <a:spLocks noChangeArrowheads="1"/>
          </p:cNvSpPr>
          <p:nvPr/>
        </p:nvSpPr>
        <p:spPr bwMode="auto">
          <a:xfrm>
            <a:off x="827584" y="2362200"/>
            <a:ext cx="3645024" cy="104644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200" b="1" dirty="0">
                <a:solidFill>
                  <a:schemeClr val="bg1"/>
                </a:solidFill>
                <a:latin typeface="Tahoma" panose="020B0604030504040204" pitchFamily="34" charset="0"/>
                <a:cs typeface="Tahoma" panose="020B0604030504040204" pitchFamily="34" charset="0"/>
              </a:rPr>
              <a:t>La entrada a cada hoja se otorga a los usuarios de acuerdo a su nivel de acceso y necesidad específica. De esta manera se protege la integridad de los datos y se facilita la operación del sistema.</a:t>
            </a:r>
            <a:r>
              <a:rPr lang="es-ES" altLang="es-MX" sz="1400" b="1" dirty="0">
                <a:solidFill>
                  <a:schemeClr val="bg1"/>
                </a:solidFill>
                <a:latin typeface="Tahoma" panose="020B0604030504040204" pitchFamily="34" charset="0"/>
              </a:rPr>
              <a:t> </a:t>
            </a:r>
          </a:p>
        </p:txBody>
      </p:sp>
      <p:sp>
        <p:nvSpPr>
          <p:cNvPr id="3078" name="Text Box 6"/>
          <p:cNvSpPr txBox="1">
            <a:spLocks noChangeArrowheads="1"/>
          </p:cNvSpPr>
          <p:nvPr/>
        </p:nvSpPr>
        <p:spPr bwMode="auto">
          <a:xfrm>
            <a:off x="4608004" y="2362200"/>
            <a:ext cx="3314700" cy="92333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200" b="1" dirty="0">
                <a:solidFill>
                  <a:schemeClr val="bg1"/>
                </a:solidFill>
                <a:latin typeface="Tahoma" panose="020B0604030504040204" pitchFamily="34" charset="0"/>
                <a:cs typeface="Tahoma" panose="020B0604030504040204" pitchFamily="34" charset="0"/>
              </a:rPr>
              <a:t>En el encabezado de cada hoja se muestra su identificación:</a:t>
            </a:r>
            <a:endParaRPr lang="en-US" altLang="es-MX" sz="1200" b="1" dirty="0">
              <a:solidFill>
                <a:schemeClr val="bg1"/>
              </a:solidFill>
              <a:latin typeface="Tahoma" panose="020B0604030504040204" pitchFamily="34" charset="0"/>
              <a:cs typeface="Tahoma" panose="020B0604030504040204" pitchFamily="34" charset="0"/>
            </a:endParaRPr>
          </a:p>
          <a:p>
            <a:pPr algn="ctr" eaLnBrk="1" hangingPunct="1">
              <a:spcBef>
                <a:spcPct val="50000"/>
              </a:spcBef>
              <a:buClrTx/>
              <a:buSzTx/>
              <a:buFontTx/>
              <a:buNone/>
            </a:pPr>
            <a:r>
              <a:rPr lang="es-ES" altLang="es-MX" sz="1200" b="1" dirty="0">
                <a:solidFill>
                  <a:schemeClr val="bg1"/>
                </a:solidFill>
                <a:latin typeface="Tahoma" panose="020B0604030504040204" pitchFamily="34" charset="0"/>
                <a:cs typeface="Tahoma" panose="020B0604030504040204" pitchFamily="34" charset="0"/>
              </a:rPr>
              <a:t>* Usuario. * Estación o Departamento. * Máquina, Línea o Área. </a:t>
            </a:r>
          </a:p>
        </p:txBody>
      </p:sp>
      <p:sp>
        <p:nvSpPr>
          <p:cNvPr id="3079" name="Text Box 7"/>
          <p:cNvSpPr txBox="1">
            <a:spLocks noChangeArrowheads="1"/>
          </p:cNvSpPr>
          <p:nvPr/>
        </p:nvSpPr>
        <p:spPr bwMode="auto">
          <a:xfrm>
            <a:off x="971600" y="4637283"/>
            <a:ext cx="6648400" cy="307777"/>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400" b="1" dirty="0">
                <a:latin typeface="Tahoma" panose="020B0604030504040204" pitchFamily="34" charset="0"/>
                <a:cs typeface="Tahoma" panose="020B0604030504040204" pitchFamily="34" charset="0"/>
              </a:rPr>
              <a:t>Las claves y nombres de estos elementos son totalmente configurables.</a:t>
            </a:r>
            <a:endParaRPr lang="es-ES" altLang="es-MX" sz="1400" b="1" dirty="0">
              <a:latin typeface="Tahoma" panose="020B0604030504040204" pitchFamily="34" charset="0"/>
            </a:endParaRPr>
          </a:p>
        </p:txBody>
      </p:sp>
      <p:sp>
        <p:nvSpPr>
          <p:cNvPr id="7" name="Medio marco 6"/>
          <p:cNvSpPr/>
          <p:nvPr/>
        </p:nvSpPr>
        <p:spPr>
          <a:xfrm rot="10800000">
            <a:off x="251520" y="188640"/>
            <a:ext cx="8712968" cy="648072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498638" y="6114781"/>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076"/>
                                        </p:tgtEl>
                                        <p:attrNameLst>
                                          <p:attrName>style.visibility</p:attrName>
                                        </p:attrNameLst>
                                      </p:cBhvr>
                                      <p:to>
                                        <p:strVal val="visible"/>
                                      </p:to>
                                    </p:set>
                                  </p:childTnLst>
                                </p:cTn>
                              </p:par>
                            </p:childTnLst>
                          </p:cTn>
                        </p:par>
                        <p:par>
                          <p:cTn id="7" fill="hold" nodeType="afterGroup">
                            <p:stCondLst>
                              <p:cond delay="1500"/>
                            </p:stCondLst>
                            <p:childTnLst>
                              <p:par>
                                <p:cTn id="8" presetID="18" presetClass="entr" presetSubtype="12" fill="hold" grpId="0" nodeType="afterEffect">
                                  <p:stCondLst>
                                    <p:cond delay="1000"/>
                                  </p:stCondLst>
                                  <p:childTnLst>
                                    <p:set>
                                      <p:cBhvr>
                                        <p:cTn id="9" dur="1" fill="hold">
                                          <p:stCondLst>
                                            <p:cond delay="0"/>
                                          </p:stCondLst>
                                        </p:cTn>
                                        <p:tgtEl>
                                          <p:spTgt spid="3077"/>
                                        </p:tgtEl>
                                        <p:attrNameLst>
                                          <p:attrName>style.visibility</p:attrName>
                                        </p:attrNameLst>
                                      </p:cBhvr>
                                      <p:to>
                                        <p:strVal val="visible"/>
                                      </p:to>
                                    </p:set>
                                    <p:animEffect transition="in" filter="strips(downLeft)">
                                      <p:cBhvr>
                                        <p:cTn id="10" dur="500"/>
                                        <p:tgtEl>
                                          <p:spTgt spid="3077"/>
                                        </p:tgtEl>
                                      </p:cBhvr>
                                    </p:animEffect>
                                  </p:childTnLst>
                                </p:cTn>
                              </p:par>
                            </p:childTnLst>
                          </p:cTn>
                        </p:par>
                        <p:par>
                          <p:cTn id="11" fill="hold" nodeType="afterGroup">
                            <p:stCondLst>
                              <p:cond delay="3000"/>
                            </p:stCondLst>
                            <p:childTnLst>
                              <p:par>
                                <p:cTn id="12" presetID="18" presetClass="entr" presetSubtype="6" fill="hold" grpId="0" nodeType="afterEffect">
                                  <p:stCondLst>
                                    <p:cond delay="2700"/>
                                  </p:stCondLst>
                                  <p:childTnLst>
                                    <p:set>
                                      <p:cBhvr>
                                        <p:cTn id="13" dur="1" fill="hold">
                                          <p:stCondLst>
                                            <p:cond delay="0"/>
                                          </p:stCondLst>
                                        </p:cTn>
                                        <p:tgtEl>
                                          <p:spTgt spid="3078"/>
                                        </p:tgtEl>
                                        <p:attrNameLst>
                                          <p:attrName>style.visibility</p:attrName>
                                        </p:attrNameLst>
                                      </p:cBhvr>
                                      <p:to>
                                        <p:strVal val="visible"/>
                                      </p:to>
                                    </p:set>
                                    <p:animEffect transition="in" filter="strips(downRight)">
                                      <p:cBhvr>
                                        <p:cTn id="14" dur="600"/>
                                        <p:tgtEl>
                                          <p:spTgt spid="3078"/>
                                        </p:tgtEl>
                                      </p:cBhvr>
                                    </p:animEffect>
                                  </p:childTnLst>
                                </p:cTn>
                              </p:par>
                            </p:childTnLst>
                          </p:cTn>
                        </p:par>
                        <p:par>
                          <p:cTn id="15" fill="hold" nodeType="afterGroup">
                            <p:stCondLst>
                              <p:cond delay="6300"/>
                            </p:stCondLst>
                            <p:childTnLst>
                              <p:par>
                                <p:cTn id="16" presetID="23" presetClass="entr" presetSubtype="16" fill="hold" grpId="0" nodeType="afterEffect">
                                  <p:stCondLst>
                                    <p:cond delay="2000"/>
                                  </p:stCondLst>
                                  <p:childTnLst>
                                    <p:set>
                                      <p:cBhvr>
                                        <p:cTn id="17" dur="1" fill="hold">
                                          <p:stCondLst>
                                            <p:cond delay="0"/>
                                          </p:stCondLst>
                                        </p:cTn>
                                        <p:tgtEl>
                                          <p:spTgt spid="3079"/>
                                        </p:tgtEl>
                                        <p:attrNameLst>
                                          <p:attrName>style.visibility</p:attrName>
                                        </p:attrNameLst>
                                      </p:cBhvr>
                                      <p:to>
                                        <p:strVal val="visible"/>
                                      </p:to>
                                    </p:set>
                                    <p:anim calcmode="lin" valueType="num">
                                      <p:cBhvr>
                                        <p:cTn id="18" dur="500" fill="hold"/>
                                        <p:tgtEl>
                                          <p:spTgt spid="3079"/>
                                        </p:tgtEl>
                                        <p:attrNameLst>
                                          <p:attrName>ppt_w</p:attrName>
                                        </p:attrNameLst>
                                      </p:cBhvr>
                                      <p:tavLst>
                                        <p:tav tm="0">
                                          <p:val>
                                            <p:fltVal val="0"/>
                                          </p:val>
                                        </p:tav>
                                        <p:tav tm="100000">
                                          <p:val>
                                            <p:strVal val="#ppt_w"/>
                                          </p:val>
                                        </p:tav>
                                      </p:tavLst>
                                    </p:anim>
                                    <p:anim calcmode="lin" valueType="num">
                                      <p:cBhvr>
                                        <p:cTn id="19" dur="500" fill="hold"/>
                                        <p:tgtEl>
                                          <p:spTgt spid="30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autoUpdateAnimBg="0"/>
      <p:bldP spid="3078" grpId="0" animBg="1" autoUpdateAnimBg="0"/>
      <p:bldP spid="307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1D325A7-DFA1-4561-A031-6E84EC9C82B7}"/>
              </a:ext>
            </a:extLst>
          </p:cNvPr>
          <p:cNvPicPr>
            <a:picLocks noChangeAspect="1"/>
          </p:cNvPicPr>
          <p:nvPr/>
        </p:nvPicPr>
        <p:blipFill>
          <a:blip r:embed="rId2"/>
          <a:stretch>
            <a:fillRect/>
          </a:stretch>
        </p:blipFill>
        <p:spPr>
          <a:xfrm>
            <a:off x="519470" y="836613"/>
            <a:ext cx="8318633" cy="4991100"/>
          </a:xfrm>
          <a:prstGeom prst="rect">
            <a:avLst/>
          </a:prstGeom>
        </p:spPr>
      </p:pic>
      <p:sp>
        <p:nvSpPr>
          <p:cNvPr id="10243" name="AutoShape 3"/>
          <p:cNvSpPr>
            <a:spLocks noChangeArrowheads="1"/>
          </p:cNvSpPr>
          <p:nvPr/>
        </p:nvSpPr>
        <p:spPr bwMode="auto">
          <a:xfrm rot="-1401156">
            <a:off x="3916363" y="1617663"/>
            <a:ext cx="1219200" cy="287337"/>
          </a:xfrm>
          <a:custGeom>
            <a:avLst/>
            <a:gdLst>
              <a:gd name="T0" fmla="*/ 2147483646 w 21600"/>
              <a:gd name="T1" fmla="*/ 0 h 21600"/>
              <a:gd name="T2" fmla="*/ 0 w 21600"/>
              <a:gd name="T3" fmla="*/ 25423697 h 21600"/>
              <a:gd name="T4" fmla="*/ 2147483646 w 21600"/>
              <a:gd name="T5" fmla="*/ 50847209 h 21600"/>
              <a:gd name="T6" fmla="*/ 2147483646 w 21600"/>
              <a:gd name="T7" fmla="*/ 2542369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44" name="Text Box 4"/>
          <p:cNvSpPr txBox="1">
            <a:spLocks noChangeArrowheads="1"/>
          </p:cNvSpPr>
          <p:nvPr/>
        </p:nvSpPr>
        <p:spPr bwMode="auto">
          <a:xfrm>
            <a:off x="1371600" y="2195513"/>
            <a:ext cx="3581400" cy="6238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s-ES" sz="1400" b="1">
                <a:latin typeface="Tahoma" charset="0"/>
                <a:cs typeface="Tahoma" charset="0"/>
              </a:rPr>
              <a:t>*</a:t>
            </a:r>
            <a:r>
              <a:rPr lang="es-ES" sz="1400" b="1">
                <a:effectLst>
                  <a:outerShdw blurRad="38100" dist="38100" dir="2700000" algn="tl">
                    <a:srgbClr val="000000"/>
                  </a:outerShdw>
                </a:effectLst>
                <a:latin typeface="Tahoma" charset="0"/>
                <a:cs typeface="Tahoma" charset="0"/>
              </a:rPr>
              <a:t> Producto, Proceso o Servicio.</a:t>
            </a:r>
            <a:endParaRPr lang="en-US" sz="1400" b="1">
              <a:effectLst>
                <a:outerShdw blurRad="38100" dist="38100" dir="2700000" algn="tl">
                  <a:srgbClr val="000000"/>
                </a:outerShdw>
              </a:effectLst>
              <a:latin typeface="Tahoma" charset="0"/>
              <a:cs typeface="Tahoma" charset="0"/>
            </a:endParaRPr>
          </a:p>
          <a:p>
            <a:pPr eaLnBrk="1" hangingPunct="1">
              <a:spcBef>
                <a:spcPct val="50000"/>
              </a:spcBef>
              <a:defRPr/>
            </a:pPr>
            <a:r>
              <a:rPr lang="es-ES" sz="1400" b="1">
                <a:latin typeface="Tahoma" charset="0"/>
                <a:cs typeface="Tahoma" charset="0"/>
              </a:rPr>
              <a:t>*</a:t>
            </a:r>
            <a:r>
              <a:rPr lang="es-ES" sz="1400" b="1">
                <a:effectLst>
                  <a:outerShdw blurRad="38100" dist="38100" dir="2700000" algn="tl">
                    <a:srgbClr val="000000"/>
                  </a:outerShdw>
                </a:effectLst>
                <a:latin typeface="Tahoma" charset="0"/>
                <a:cs typeface="Tahoma" charset="0"/>
              </a:rPr>
              <a:t> Formato de inspección.</a:t>
            </a:r>
          </a:p>
        </p:txBody>
      </p:sp>
      <p:sp>
        <p:nvSpPr>
          <p:cNvPr id="10245" name="Text Box 5"/>
          <p:cNvSpPr txBox="1">
            <a:spLocks noChangeArrowheads="1"/>
          </p:cNvSpPr>
          <p:nvPr/>
        </p:nvSpPr>
        <p:spPr bwMode="auto">
          <a:xfrm>
            <a:off x="1752600" y="5314950"/>
            <a:ext cx="5791200" cy="274638"/>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200" b="1" dirty="0">
                <a:latin typeface="Tahoma" panose="020B0604030504040204" pitchFamily="34" charset="0"/>
                <a:cs typeface="Tahoma" panose="020B0604030504040204" pitchFamily="34" charset="0"/>
              </a:rPr>
              <a:t>Las claves y nombres de estos elementos son totalmente configurables.</a:t>
            </a:r>
            <a:endParaRPr lang="es-ES" altLang="es-MX" sz="1200" b="1" dirty="0">
              <a:latin typeface="Tahoma" panose="020B0604030504040204" pitchFamily="34" charset="0"/>
            </a:endParaRPr>
          </a:p>
        </p:txBody>
      </p:sp>
      <p:sp>
        <p:nvSpPr>
          <p:cNvPr id="6" name="Medio marco 5"/>
          <p:cNvSpPr/>
          <p:nvPr/>
        </p:nvSpPr>
        <p:spPr>
          <a:xfrm>
            <a:off x="179512" y="188640"/>
            <a:ext cx="8640960" cy="648072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8" name="Grupo 7"/>
          <p:cNvGrpSpPr/>
          <p:nvPr/>
        </p:nvGrpSpPr>
        <p:grpSpPr>
          <a:xfrm>
            <a:off x="35496" y="44624"/>
            <a:ext cx="609866" cy="698594"/>
            <a:chOff x="395536" y="260648"/>
            <a:chExt cx="609866" cy="698594"/>
          </a:xfrm>
        </p:grpSpPr>
        <p:grpSp>
          <p:nvGrpSpPr>
            <p:cNvPr id="9" name="Grupo 8"/>
            <p:cNvGrpSpPr/>
            <p:nvPr/>
          </p:nvGrpSpPr>
          <p:grpSpPr>
            <a:xfrm>
              <a:off x="395536" y="371285"/>
              <a:ext cx="144016" cy="587957"/>
              <a:chOff x="1087834" y="836712"/>
              <a:chExt cx="169466" cy="587957"/>
            </a:xfrm>
          </p:grpSpPr>
          <p:sp>
            <p:nvSpPr>
              <p:cNvPr id="12" name="Rectángulo 11"/>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0" name="Imagen 9"/>
            <p:cNvPicPr>
              <a:picLocks noChangeAspect="1"/>
            </p:cNvPicPr>
            <p:nvPr/>
          </p:nvPicPr>
          <p:blipFill>
            <a:blip r:embed="rId4"/>
            <a:stretch>
              <a:fillRect/>
            </a:stretch>
          </p:blipFill>
          <p:spPr>
            <a:xfrm>
              <a:off x="521921" y="260648"/>
              <a:ext cx="483481" cy="144016"/>
            </a:xfrm>
            <a:prstGeom prst="rect">
              <a:avLst/>
            </a:prstGeom>
          </p:spPr>
        </p:pic>
        <p:sp>
          <p:nvSpPr>
            <p:cNvPr id="11" name="Combinar 10"/>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1000"/>
                                  </p:stCondLst>
                                  <p:childTnLst>
                                    <p:set>
                                      <p:cBhvr>
                                        <p:cTn id="6" dur="1" fill="hold">
                                          <p:stCondLst>
                                            <p:cond delay="0"/>
                                          </p:stCondLst>
                                        </p:cTn>
                                        <p:tgtEl>
                                          <p:spTgt spid="10243"/>
                                        </p:tgtEl>
                                        <p:attrNameLst>
                                          <p:attrName>style.visibility</p:attrName>
                                        </p:attrNameLst>
                                      </p:cBhvr>
                                      <p:to>
                                        <p:strVal val="visible"/>
                                      </p:to>
                                    </p:set>
                                    <p:animEffect transition="in" filter="strips(downLeft)">
                                      <p:cBhvr>
                                        <p:cTn id="7" dur="500"/>
                                        <p:tgtEl>
                                          <p:spTgt spid="10243"/>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iterate type="wd">
                                    <p:tmPct val="100000"/>
                                  </p:iterate>
                                  <p:childTnLst>
                                    <p:set>
                                      <p:cBhvr>
                                        <p:cTn id="10" dur="1" fill="hold">
                                          <p:stCondLst>
                                            <p:cond delay="0"/>
                                          </p:stCondLst>
                                        </p:cTn>
                                        <p:tgtEl>
                                          <p:spTgt spid="10244"/>
                                        </p:tgtEl>
                                        <p:attrNameLst>
                                          <p:attrName>style.visibility</p:attrName>
                                        </p:attrNameLst>
                                      </p:cBhvr>
                                      <p:to>
                                        <p:strVal val="visible"/>
                                      </p:to>
                                    </p:set>
                                    <p:animEffect transition="in" filter="strips(downRight)">
                                      <p:cBhvr>
                                        <p:cTn id="11" dur="300"/>
                                        <p:tgtEl>
                                          <p:spTgt spid="10244"/>
                                        </p:tgtEl>
                                      </p:cBhvr>
                                    </p:animEffect>
                                  </p:childTnLst>
                                </p:cTn>
                              </p:par>
                            </p:childTnLst>
                          </p:cTn>
                        </p:par>
                        <p:par>
                          <p:cTn id="12" fill="hold" nodeType="afterGroup">
                            <p:stCondLst>
                              <p:cond delay="6100"/>
                            </p:stCondLst>
                            <p:childTnLst>
                              <p:par>
                                <p:cTn id="13" presetID="23" presetClass="entr" presetSubtype="16" fill="hold" grpId="0" nodeType="afterEffect">
                                  <p:stCondLst>
                                    <p:cond delay="2000"/>
                                  </p:stCondLst>
                                  <p:childTnLst>
                                    <p:set>
                                      <p:cBhvr>
                                        <p:cTn id="14" dur="1" fill="hold">
                                          <p:stCondLst>
                                            <p:cond delay="0"/>
                                          </p:stCondLst>
                                        </p:cTn>
                                        <p:tgtEl>
                                          <p:spTgt spid="10245"/>
                                        </p:tgtEl>
                                        <p:attrNameLst>
                                          <p:attrName>style.visibility</p:attrName>
                                        </p:attrNameLst>
                                      </p:cBhvr>
                                      <p:to>
                                        <p:strVal val="visible"/>
                                      </p:to>
                                    </p:set>
                                    <p:anim calcmode="lin" valueType="num">
                                      <p:cBhvr>
                                        <p:cTn id="15" dur="500" fill="hold"/>
                                        <p:tgtEl>
                                          <p:spTgt spid="10245"/>
                                        </p:tgtEl>
                                        <p:attrNameLst>
                                          <p:attrName>ppt_w</p:attrName>
                                        </p:attrNameLst>
                                      </p:cBhvr>
                                      <p:tavLst>
                                        <p:tav tm="0">
                                          <p:val>
                                            <p:fltVal val="0"/>
                                          </p:val>
                                        </p:tav>
                                        <p:tav tm="100000">
                                          <p:val>
                                            <p:strVal val="#ppt_w"/>
                                          </p:val>
                                        </p:tav>
                                      </p:tavLst>
                                    </p:anim>
                                    <p:anim calcmode="lin" valueType="num">
                                      <p:cBhvr>
                                        <p:cTn id="16"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utoUpdateAnimBg="0"/>
      <p:bldP spid="1024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227340" y="195024"/>
            <a:ext cx="6400800" cy="7318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200" b="1" dirty="0">
                <a:solidFill>
                  <a:schemeClr val="accent3">
                    <a:lumMod val="20000"/>
                    <a:lumOff val="80000"/>
                  </a:schemeClr>
                </a:solidFill>
                <a:cs typeface="Tahoma" panose="020B0604030504040204" pitchFamily="34" charset="0"/>
              </a:rPr>
              <a:t>En la hoja de inspección cada renglón representa una muestra automáticamente etiquetada con: </a:t>
            </a:r>
            <a:endParaRPr lang="en-US" altLang="es-MX" sz="1200" b="1" dirty="0">
              <a:solidFill>
                <a:schemeClr val="accent3">
                  <a:lumMod val="20000"/>
                  <a:lumOff val="80000"/>
                </a:schemeClr>
              </a:solidFill>
              <a:cs typeface="Tahoma" panose="020B0604030504040204" pitchFamily="34" charset="0"/>
            </a:endParaRPr>
          </a:p>
          <a:p>
            <a:pPr eaLnBrk="1" hangingPunct="1">
              <a:defRPr/>
            </a:pPr>
            <a:r>
              <a:rPr lang="en-US" altLang="es-MX" sz="1200" b="1" dirty="0">
                <a:solidFill>
                  <a:schemeClr val="accent3">
                    <a:lumMod val="20000"/>
                    <a:lumOff val="80000"/>
                  </a:schemeClr>
                </a:solidFill>
                <a:cs typeface="Tahoma" panose="020B0604030504040204" pitchFamily="34" charset="0"/>
              </a:rPr>
              <a:t>*</a:t>
            </a:r>
            <a:r>
              <a:rPr lang="es-ES" altLang="es-MX" sz="1200" b="1" dirty="0">
                <a:solidFill>
                  <a:schemeClr val="accent3">
                    <a:lumMod val="20000"/>
                    <a:lumOff val="80000"/>
                  </a:schemeClr>
                </a:solidFill>
                <a:cs typeface="Tahoma" panose="020B0604030504040204" pitchFamily="34" charset="0"/>
              </a:rPr>
              <a:t>Número. * Fecha y hora. * Turno de producción. </a:t>
            </a:r>
            <a:r>
              <a:rPr lang="en-US" altLang="es-MX" sz="1200" b="1" dirty="0">
                <a:solidFill>
                  <a:schemeClr val="accent3">
                    <a:lumMod val="20000"/>
                    <a:lumOff val="80000"/>
                  </a:schemeClr>
                </a:solidFill>
                <a:cs typeface="Tahoma" panose="020B0604030504040204" pitchFamily="34" charset="0"/>
              </a:rPr>
              <a:t>*</a:t>
            </a:r>
            <a:r>
              <a:rPr lang="es-ES" altLang="es-MX" sz="1200" b="1" dirty="0">
                <a:solidFill>
                  <a:schemeClr val="accent3">
                    <a:lumMod val="20000"/>
                    <a:lumOff val="80000"/>
                  </a:schemeClr>
                </a:solidFill>
                <a:cs typeface="Tahoma" panose="020B0604030504040204" pitchFamily="34" charset="0"/>
              </a:rPr>
              <a:t>Operador / Inspector. </a:t>
            </a:r>
            <a:endParaRPr lang="en-US" altLang="es-MX" sz="1200" b="1" dirty="0">
              <a:solidFill>
                <a:schemeClr val="accent3">
                  <a:lumMod val="20000"/>
                  <a:lumOff val="80000"/>
                </a:schemeClr>
              </a:solidFill>
              <a:cs typeface="Tahoma" panose="020B0604030504040204" pitchFamily="34" charset="0"/>
            </a:endParaRPr>
          </a:p>
        </p:txBody>
      </p:sp>
      <p:sp>
        <p:nvSpPr>
          <p:cNvPr id="2055" name="AutoShape 7"/>
          <p:cNvSpPr>
            <a:spLocks noChangeArrowheads="1"/>
          </p:cNvSpPr>
          <p:nvPr/>
        </p:nvSpPr>
        <p:spPr bwMode="auto">
          <a:xfrm rot="1407409">
            <a:off x="282856" y="2006223"/>
            <a:ext cx="836613" cy="263525"/>
          </a:xfrm>
          <a:custGeom>
            <a:avLst/>
            <a:gdLst>
              <a:gd name="T0" fmla="*/ 941299353 w 21600"/>
              <a:gd name="T1" fmla="*/ 0 h 21600"/>
              <a:gd name="T2" fmla="*/ 0 w 21600"/>
              <a:gd name="T3" fmla="*/ 19612348 h 21600"/>
              <a:gd name="T4" fmla="*/ 941299353 w 21600"/>
              <a:gd name="T5" fmla="*/ 39224549 h 21600"/>
              <a:gd name="T6" fmla="*/ 1255065288 w 21600"/>
              <a:gd name="T7" fmla="*/ 1961234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6" name="Text Box 8"/>
          <p:cNvSpPr txBox="1">
            <a:spLocks noChangeArrowheads="1"/>
          </p:cNvSpPr>
          <p:nvPr/>
        </p:nvSpPr>
        <p:spPr bwMode="auto">
          <a:xfrm>
            <a:off x="84340" y="2591965"/>
            <a:ext cx="1219200" cy="1187450"/>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200" b="1" dirty="0">
                <a:latin typeface="Tahoma" panose="020B0604030504040204" pitchFamily="34" charset="0"/>
                <a:cs typeface="Tahoma" panose="020B0604030504040204" pitchFamily="34" charset="0"/>
              </a:rPr>
              <a:t>Estos datos pueden ser modificados por los usuarios autorizados.</a:t>
            </a:r>
            <a:endParaRPr lang="es-ES" altLang="es-MX" sz="1200" b="1" dirty="0">
              <a:latin typeface="Tahoma" panose="020B0604030504040204" pitchFamily="34" charset="0"/>
            </a:endParaRPr>
          </a:p>
        </p:txBody>
      </p:sp>
      <p:sp>
        <p:nvSpPr>
          <p:cNvPr id="2060" name="Rectangle 12"/>
          <p:cNvSpPr>
            <a:spLocks noChangeArrowheads="1"/>
          </p:cNvSpPr>
          <p:nvPr/>
        </p:nvSpPr>
        <p:spPr bwMode="auto">
          <a:xfrm rot="17710">
            <a:off x="7356678" y="1523578"/>
            <a:ext cx="1527175" cy="3352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200" b="1" dirty="0">
                <a:solidFill>
                  <a:schemeClr val="accent3">
                    <a:lumMod val="20000"/>
                    <a:lumOff val="80000"/>
                  </a:schemeClr>
                </a:solidFill>
                <a:cs typeface="Tahoma" panose="020B0604030504040204" pitchFamily="34" charset="0"/>
              </a:rPr>
              <a:t>Cada columna de la hoja de inspección representa una característica variable o atributo a controlar. La hoja recibe datos variables, atributos, identificaciones libres, tiempos y valores calculados.</a:t>
            </a:r>
            <a:endParaRPr lang="en-US" altLang="es-MX" sz="1200" b="1" dirty="0">
              <a:solidFill>
                <a:schemeClr val="accent3">
                  <a:lumMod val="20000"/>
                  <a:lumOff val="80000"/>
                </a:schemeClr>
              </a:solidFill>
              <a:cs typeface="Tahoma" panose="020B0604030504040204" pitchFamily="34" charset="0"/>
            </a:endParaRPr>
          </a:p>
        </p:txBody>
      </p:sp>
      <p:sp>
        <p:nvSpPr>
          <p:cNvPr id="2061" name="AutoShape 13"/>
          <p:cNvSpPr>
            <a:spLocks noChangeArrowheads="1"/>
          </p:cNvSpPr>
          <p:nvPr/>
        </p:nvSpPr>
        <p:spPr bwMode="auto">
          <a:xfrm rot="1407409">
            <a:off x="3293736" y="2006221"/>
            <a:ext cx="836612" cy="263525"/>
          </a:xfrm>
          <a:custGeom>
            <a:avLst/>
            <a:gdLst>
              <a:gd name="T0" fmla="*/ 941295594 w 21600"/>
              <a:gd name="T1" fmla="*/ 0 h 21600"/>
              <a:gd name="T2" fmla="*/ 0 w 21600"/>
              <a:gd name="T3" fmla="*/ 19612348 h 21600"/>
              <a:gd name="T4" fmla="*/ 941295594 w 21600"/>
              <a:gd name="T5" fmla="*/ 39224549 h 21600"/>
              <a:gd name="T6" fmla="*/ 1255060805 w 21600"/>
              <a:gd name="T7" fmla="*/ 1961234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2" name="Text Box 14"/>
          <p:cNvSpPr txBox="1">
            <a:spLocks noChangeArrowheads="1"/>
          </p:cNvSpPr>
          <p:nvPr/>
        </p:nvSpPr>
        <p:spPr bwMode="auto">
          <a:xfrm>
            <a:off x="1074940" y="5733628"/>
            <a:ext cx="6449388" cy="6477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200" b="1" dirty="0">
                <a:solidFill>
                  <a:schemeClr val="accent3">
                    <a:lumMod val="20000"/>
                    <a:lumOff val="80000"/>
                  </a:schemeClr>
                </a:solidFill>
                <a:cs typeface="Tahoma" panose="020B0604030504040204" pitchFamily="34" charset="0"/>
              </a:rPr>
              <a:t>Ud. puede definir desde 1 hasta 250 columnas por hoja. Al pie de la misma aparecen los datos más importantes de la Característica que se está midiendo conforme se va colocando el cursor en cada columna.</a:t>
            </a:r>
            <a:r>
              <a:rPr lang="es-ES" altLang="es-MX" sz="1200" b="1" dirty="0">
                <a:solidFill>
                  <a:schemeClr val="accent3">
                    <a:lumMod val="20000"/>
                    <a:lumOff val="80000"/>
                  </a:schemeClr>
                </a:solidFill>
                <a:latin typeface="Times New Roman" panose="02020603050405020304" pitchFamily="18" charset="0"/>
              </a:rPr>
              <a:t> </a:t>
            </a:r>
          </a:p>
        </p:txBody>
      </p:sp>
      <p:sp>
        <p:nvSpPr>
          <p:cNvPr id="9" name="Medio marco 8"/>
          <p:cNvSpPr/>
          <p:nvPr/>
        </p:nvSpPr>
        <p:spPr>
          <a:xfrm rot="10800000">
            <a:off x="251520" y="188640"/>
            <a:ext cx="8784976" cy="648072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1" name="Grupo 10"/>
          <p:cNvGrpSpPr/>
          <p:nvPr/>
        </p:nvGrpSpPr>
        <p:grpSpPr>
          <a:xfrm rot="10800000">
            <a:off x="8498638" y="6114781"/>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5" name="Rectángulo 14"/>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2"/>
              <a:stretch>
                <a:fillRect/>
              </a:stretch>
            </p:blipFill>
            <p:spPr>
              <a:xfrm rot="16200000">
                <a:off x="943811" y="1109425"/>
                <a:ext cx="450925" cy="162876"/>
              </a:xfrm>
              <a:prstGeom prst="rect">
                <a:avLst/>
              </a:prstGeom>
            </p:spPr>
          </p:pic>
        </p:grpSp>
        <p:pic>
          <p:nvPicPr>
            <p:cNvPr id="13" name="Imagen 12"/>
            <p:cNvPicPr>
              <a:picLocks noChangeAspect="1"/>
            </p:cNvPicPr>
            <p:nvPr/>
          </p:nvPicPr>
          <p:blipFill>
            <a:blip r:embed="rId3"/>
            <a:stretch>
              <a:fillRect/>
            </a:stretch>
          </p:blipFill>
          <p:spPr>
            <a:xfrm>
              <a:off x="521921" y="260648"/>
              <a:ext cx="483481" cy="144016"/>
            </a:xfrm>
            <a:prstGeom prst="rect">
              <a:avLst/>
            </a:prstGeom>
          </p:spPr>
        </p:pic>
        <p:sp>
          <p:nvSpPr>
            <p:cNvPr id="14" name="Combinar 13"/>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 name="Imagen 1">
            <a:extLst>
              <a:ext uri="{FF2B5EF4-FFF2-40B4-BE49-F238E27FC236}">
                <a16:creationId xmlns:a16="http://schemas.microsoft.com/office/drawing/2014/main" id="{2045B2B9-8C0B-4832-94A5-37F5092B0A15}"/>
              </a:ext>
            </a:extLst>
          </p:cNvPr>
          <p:cNvPicPr>
            <a:picLocks noChangeAspect="1"/>
          </p:cNvPicPr>
          <p:nvPr/>
        </p:nvPicPr>
        <p:blipFill>
          <a:blip r:embed="rId4"/>
          <a:stretch>
            <a:fillRect/>
          </a:stretch>
        </p:blipFill>
        <p:spPr>
          <a:xfrm>
            <a:off x="1173911" y="1138071"/>
            <a:ext cx="6310665" cy="4091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1000" fill="hold"/>
                                        <p:tgtEl>
                                          <p:spTgt spid="2051"/>
                                        </p:tgtEl>
                                        <p:attrNameLst>
                                          <p:attrName>ppt_x</p:attrName>
                                        </p:attrNameLst>
                                      </p:cBhvr>
                                      <p:tavLst>
                                        <p:tav tm="0">
                                          <p:val>
                                            <p:strVal val="#ppt_x"/>
                                          </p:val>
                                        </p:tav>
                                        <p:tav tm="100000">
                                          <p:val>
                                            <p:strVal val="#ppt_x"/>
                                          </p:val>
                                        </p:tav>
                                      </p:tavLst>
                                    </p:anim>
                                    <p:anim calcmode="lin" valueType="num">
                                      <p:cBhvr additive="base">
                                        <p:cTn id="8" dur="1000" fill="hold"/>
                                        <p:tgtEl>
                                          <p:spTgt spid="205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18" presetClass="entr" presetSubtype="12" fill="hold" grpId="0" nodeType="after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strips(downLeft)">
                                      <p:cBhvr>
                                        <p:cTn id="12" dur="500"/>
                                        <p:tgtEl>
                                          <p:spTgt spid="2055"/>
                                        </p:tgtEl>
                                      </p:cBhvr>
                                    </p:animEffect>
                                  </p:childTnLst>
                                </p:cTn>
                              </p:par>
                            </p:childTnLst>
                          </p:cTn>
                        </p:par>
                        <p:par>
                          <p:cTn id="13" fill="hold">
                            <p:stCondLst>
                              <p:cond delay="2500"/>
                            </p:stCondLst>
                            <p:childTnLst>
                              <p:par>
                                <p:cTn id="14" presetID="23" presetClass="entr" presetSubtype="16" fill="hold" grpId="0" nodeType="afterEffect">
                                  <p:stCondLst>
                                    <p:cond delay="1400"/>
                                  </p:stCondLst>
                                  <p:childTnLst>
                                    <p:set>
                                      <p:cBhvr>
                                        <p:cTn id="15" dur="1" fill="hold">
                                          <p:stCondLst>
                                            <p:cond delay="0"/>
                                          </p:stCondLst>
                                        </p:cTn>
                                        <p:tgtEl>
                                          <p:spTgt spid="2056"/>
                                        </p:tgtEl>
                                        <p:attrNameLst>
                                          <p:attrName>style.visibility</p:attrName>
                                        </p:attrNameLst>
                                      </p:cBhvr>
                                      <p:to>
                                        <p:strVal val="visible"/>
                                      </p:to>
                                    </p:set>
                                    <p:anim calcmode="lin" valueType="num">
                                      <p:cBhvr>
                                        <p:cTn id="16" dur="1000" fill="hold"/>
                                        <p:tgtEl>
                                          <p:spTgt spid="2056"/>
                                        </p:tgtEl>
                                        <p:attrNameLst>
                                          <p:attrName>ppt_w</p:attrName>
                                        </p:attrNameLst>
                                      </p:cBhvr>
                                      <p:tavLst>
                                        <p:tav tm="0">
                                          <p:val>
                                            <p:fltVal val="0"/>
                                          </p:val>
                                        </p:tav>
                                        <p:tav tm="100000">
                                          <p:val>
                                            <p:strVal val="#ppt_w"/>
                                          </p:val>
                                        </p:tav>
                                      </p:tavLst>
                                    </p:anim>
                                    <p:anim calcmode="lin" valueType="num">
                                      <p:cBhvr>
                                        <p:cTn id="17" dur="1000" fill="hold"/>
                                        <p:tgtEl>
                                          <p:spTgt spid="2056"/>
                                        </p:tgtEl>
                                        <p:attrNameLst>
                                          <p:attrName>ppt_h</p:attrName>
                                        </p:attrNameLst>
                                      </p:cBhvr>
                                      <p:tavLst>
                                        <p:tav tm="0">
                                          <p:val>
                                            <p:fltVal val="0"/>
                                          </p:val>
                                        </p:tav>
                                        <p:tav tm="100000">
                                          <p:val>
                                            <p:strVal val="#ppt_h"/>
                                          </p:val>
                                        </p:tav>
                                      </p:tavLst>
                                    </p:anim>
                                  </p:childTnLst>
                                </p:cTn>
                              </p:par>
                            </p:childTnLst>
                          </p:cTn>
                        </p:par>
                        <p:par>
                          <p:cTn id="18" fill="hold">
                            <p:stCondLst>
                              <p:cond delay="4900"/>
                            </p:stCondLst>
                            <p:childTnLst>
                              <p:par>
                                <p:cTn id="19" presetID="18" presetClass="entr" presetSubtype="12" fill="hold" grpId="0" nodeType="afterEffect">
                                  <p:stCondLst>
                                    <p:cond delay="0"/>
                                  </p:stCondLst>
                                  <p:childTnLst>
                                    <p:set>
                                      <p:cBhvr>
                                        <p:cTn id="20" dur="1" fill="hold">
                                          <p:stCondLst>
                                            <p:cond delay="0"/>
                                          </p:stCondLst>
                                        </p:cTn>
                                        <p:tgtEl>
                                          <p:spTgt spid="2061"/>
                                        </p:tgtEl>
                                        <p:attrNameLst>
                                          <p:attrName>style.visibility</p:attrName>
                                        </p:attrNameLst>
                                      </p:cBhvr>
                                      <p:to>
                                        <p:strVal val="visible"/>
                                      </p:to>
                                    </p:set>
                                    <p:animEffect transition="in" filter="strips(downLeft)">
                                      <p:cBhvr>
                                        <p:cTn id="21" dur="500"/>
                                        <p:tgtEl>
                                          <p:spTgt spid="2061"/>
                                        </p:tgtEl>
                                      </p:cBhvr>
                                    </p:animEffect>
                                  </p:childTnLst>
                                </p:cTn>
                              </p:par>
                            </p:childTnLst>
                          </p:cTn>
                        </p:par>
                        <p:par>
                          <p:cTn id="22" fill="hold">
                            <p:stCondLst>
                              <p:cond delay="5400"/>
                            </p:stCondLst>
                            <p:childTnLst>
                              <p:par>
                                <p:cTn id="23" presetID="16" presetClass="entr" presetSubtype="42" fill="hold" grpId="0" nodeType="afterEffect">
                                  <p:stCondLst>
                                    <p:cond delay="1000"/>
                                  </p:stCondLst>
                                  <p:childTnLst>
                                    <p:set>
                                      <p:cBhvr>
                                        <p:cTn id="24" dur="1" fill="hold">
                                          <p:stCondLst>
                                            <p:cond delay="0"/>
                                          </p:stCondLst>
                                        </p:cTn>
                                        <p:tgtEl>
                                          <p:spTgt spid="2060"/>
                                        </p:tgtEl>
                                        <p:attrNameLst>
                                          <p:attrName>style.visibility</p:attrName>
                                        </p:attrNameLst>
                                      </p:cBhvr>
                                      <p:to>
                                        <p:strVal val="visible"/>
                                      </p:to>
                                    </p:set>
                                    <p:animEffect transition="in" filter="barn(outHorizontal)">
                                      <p:cBhvr>
                                        <p:cTn id="25" dur="1500"/>
                                        <p:tgtEl>
                                          <p:spTgt spid="2060"/>
                                        </p:tgtEl>
                                      </p:cBhvr>
                                    </p:animEffect>
                                  </p:childTnLst>
                                </p:cTn>
                              </p:par>
                            </p:childTnLst>
                          </p:cTn>
                        </p:par>
                        <p:par>
                          <p:cTn id="26" fill="hold" nodeType="afterGroup">
                            <p:stCondLst>
                              <p:cond delay="7900"/>
                            </p:stCondLst>
                            <p:childTnLst>
                              <p:par>
                                <p:cTn id="27" presetID="17" presetClass="entr" presetSubtype="8" fill="hold" grpId="0" nodeType="afterEffect">
                                  <p:stCondLst>
                                    <p:cond delay="3000"/>
                                  </p:stCondLst>
                                  <p:childTnLst>
                                    <p:set>
                                      <p:cBhvr>
                                        <p:cTn id="28" dur="1" fill="hold">
                                          <p:stCondLst>
                                            <p:cond delay="0"/>
                                          </p:stCondLst>
                                        </p:cTn>
                                        <p:tgtEl>
                                          <p:spTgt spid="2062"/>
                                        </p:tgtEl>
                                        <p:attrNameLst>
                                          <p:attrName>style.visibility</p:attrName>
                                        </p:attrNameLst>
                                      </p:cBhvr>
                                      <p:to>
                                        <p:strVal val="visible"/>
                                      </p:to>
                                    </p:set>
                                    <p:anim calcmode="lin" valueType="num">
                                      <p:cBhvr>
                                        <p:cTn id="29" dur="500" fill="hold"/>
                                        <p:tgtEl>
                                          <p:spTgt spid="2062"/>
                                        </p:tgtEl>
                                        <p:attrNameLst>
                                          <p:attrName>ppt_x</p:attrName>
                                        </p:attrNameLst>
                                      </p:cBhvr>
                                      <p:tavLst>
                                        <p:tav tm="0">
                                          <p:val>
                                            <p:strVal val="#ppt_x-#ppt_w/2"/>
                                          </p:val>
                                        </p:tav>
                                        <p:tav tm="100000">
                                          <p:val>
                                            <p:strVal val="#ppt_x"/>
                                          </p:val>
                                        </p:tav>
                                      </p:tavLst>
                                    </p:anim>
                                    <p:anim calcmode="lin" valueType="num">
                                      <p:cBhvr>
                                        <p:cTn id="30" dur="500" fill="hold"/>
                                        <p:tgtEl>
                                          <p:spTgt spid="2062"/>
                                        </p:tgtEl>
                                        <p:attrNameLst>
                                          <p:attrName>ppt_y</p:attrName>
                                        </p:attrNameLst>
                                      </p:cBhvr>
                                      <p:tavLst>
                                        <p:tav tm="0">
                                          <p:val>
                                            <p:strVal val="#ppt_y"/>
                                          </p:val>
                                        </p:tav>
                                        <p:tav tm="100000">
                                          <p:val>
                                            <p:strVal val="#ppt_y"/>
                                          </p:val>
                                        </p:tav>
                                      </p:tavLst>
                                    </p:anim>
                                    <p:anim calcmode="lin" valueType="num">
                                      <p:cBhvr>
                                        <p:cTn id="31" dur="500" fill="hold"/>
                                        <p:tgtEl>
                                          <p:spTgt spid="2062"/>
                                        </p:tgtEl>
                                        <p:attrNameLst>
                                          <p:attrName>ppt_w</p:attrName>
                                        </p:attrNameLst>
                                      </p:cBhvr>
                                      <p:tavLst>
                                        <p:tav tm="0">
                                          <p:val>
                                            <p:fltVal val="0"/>
                                          </p:val>
                                        </p:tav>
                                        <p:tav tm="100000">
                                          <p:val>
                                            <p:strVal val="#ppt_w"/>
                                          </p:val>
                                        </p:tav>
                                      </p:tavLst>
                                    </p:anim>
                                    <p:anim calcmode="lin" valueType="num">
                                      <p:cBhvr>
                                        <p:cTn id="32" dur="500" fill="hold"/>
                                        <p:tgtEl>
                                          <p:spTgt spid="20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5" grpId="0" animBg="1"/>
      <p:bldP spid="2056" grpId="0" animBg="1" autoUpdateAnimBg="0"/>
      <p:bldP spid="2060" grpId="0" autoUpdateAnimBg="0"/>
      <p:bldP spid="2061" grpId="0" animBg="1"/>
      <p:bldP spid="206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F4713F1-6C1B-4EDC-8AD6-ABC83F5F6CFD}"/>
              </a:ext>
            </a:extLst>
          </p:cNvPr>
          <p:cNvPicPr>
            <a:picLocks noChangeAspect="1"/>
          </p:cNvPicPr>
          <p:nvPr/>
        </p:nvPicPr>
        <p:blipFill>
          <a:blip r:embed="rId2"/>
          <a:stretch>
            <a:fillRect/>
          </a:stretch>
        </p:blipFill>
        <p:spPr>
          <a:xfrm>
            <a:off x="137310" y="1417449"/>
            <a:ext cx="6871347" cy="4018511"/>
          </a:xfrm>
          <a:prstGeom prst="rect">
            <a:avLst/>
          </a:prstGeom>
        </p:spPr>
      </p:pic>
      <p:sp>
        <p:nvSpPr>
          <p:cNvPr id="20483" name="Text Box 3"/>
          <p:cNvSpPr txBox="1">
            <a:spLocks noChangeArrowheads="1"/>
          </p:cNvSpPr>
          <p:nvPr/>
        </p:nvSpPr>
        <p:spPr bwMode="auto">
          <a:xfrm>
            <a:off x="685800" y="5638800"/>
            <a:ext cx="7772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s-ES" sz="1400" b="1" dirty="0">
                <a:solidFill>
                  <a:schemeClr val="tx1"/>
                </a:solidFill>
                <a:effectLst>
                  <a:outerShdw blurRad="38100" dist="38100" dir="2700000" algn="tl">
                    <a:srgbClr val="000000"/>
                  </a:outerShdw>
                </a:effectLst>
                <a:latin typeface="Tahoma" charset="0"/>
                <a:cs typeface="Tahoma" charset="0"/>
              </a:rPr>
              <a:t>Se muestran claramente el valor objetivo, los límites de especificación y de control, el tipo de captura y el tamaño </a:t>
            </a:r>
            <a:r>
              <a:rPr lang="es-ES" sz="1400" b="1" dirty="0" err="1">
                <a:solidFill>
                  <a:schemeClr val="tx1"/>
                </a:solidFill>
                <a:effectLst>
                  <a:outerShdw blurRad="38100" dist="38100" dir="2700000" algn="tl">
                    <a:srgbClr val="000000"/>
                  </a:outerShdw>
                </a:effectLst>
                <a:latin typeface="Tahoma" charset="0"/>
                <a:cs typeface="Tahoma" charset="0"/>
              </a:rPr>
              <a:t>muestral</a:t>
            </a:r>
            <a:r>
              <a:rPr lang="es-ES" sz="1400" b="1" dirty="0">
                <a:solidFill>
                  <a:schemeClr val="tx1"/>
                </a:solidFill>
                <a:effectLst>
                  <a:outerShdw blurRad="38100" dist="38100" dir="2700000" algn="tl">
                    <a:srgbClr val="000000"/>
                  </a:outerShdw>
                </a:effectLst>
                <a:latin typeface="Tahoma" charset="0"/>
                <a:cs typeface="Tahoma" charset="0"/>
              </a:rPr>
              <a:t> entre otros datos importantes.</a:t>
            </a:r>
            <a:endParaRPr lang="es-ES" sz="1400" b="1" dirty="0">
              <a:solidFill>
                <a:schemeClr val="tx1"/>
              </a:solidFill>
              <a:effectLst>
                <a:outerShdw blurRad="38100" dist="38100" dir="2700000" algn="tl">
                  <a:srgbClr val="000000"/>
                </a:outerShdw>
              </a:effectLst>
              <a:latin typeface="Tahoma" charset="0"/>
            </a:endParaRPr>
          </a:p>
        </p:txBody>
      </p:sp>
      <p:sp>
        <p:nvSpPr>
          <p:cNvPr id="20484" name="Text Box 4"/>
          <p:cNvSpPr txBox="1">
            <a:spLocks noChangeArrowheads="1"/>
          </p:cNvSpPr>
          <p:nvPr/>
        </p:nvSpPr>
        <p:spPr bwMode="auto">
          <a:xfrm>
            <a:off x="7086600" y="1600200"/>
            <a:ext cx="1676400" cy="1590675"/>
          </a:xfrm>
          <a:prstGeom prst="rect">
            <a:avLst/>
          </a:prstGeom>
          <a:solidFill>
            <a:srgbClr val="FFFFFF"/>
          </a:solidFill>
          <a:ln w="381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ES" altLang="es-MX" sz="1200" b="1" dirty="0">
                <a:solidFill>
                  <a:srgbClr val="FF0000"/>
                </a:solidFill>
                <a:latin typeface="Tahoma" panose="020B0604030504040204" pitchFamily="34" charset="0"/>
                <a:cs typeface="Tahoma" panose="020B0604030504040204" pitchFamily="34" charset="0"/>
              </a:rPr>
              <a:t>Los datos fuera de especificación se indican claramente. Los datos erróneos o mal capturados se eliminan automáticamente.</a:t>
            </a:r>
            <a:endParaRPr lang="es-ES" altLang="es-MX" sz="1200" b="1" dirty="0">
              <a:solidFill>
                <a:srgbClr val="FF0000"/>
              </a:solidFill>
              <a:latin typeface="Times New Roman" panose="02020603050405020304" pitchFamily="18" charset="0"/>
            </a:endParaRPr>
          </a:p>
        </p:txBody>
      </p:sp>
      <p:sp>
        <p:nvSpPr>
          <p:cNvPr id="20488" name="AutoShape 8"/>
          <p:cNvSpPr>
            <a:spLocks noChangeArrowheads="1"/>
          </p:cNvSpPr>
          <p:nvPr/>
        </p:nvSpPr>
        <p:spPr bwMode="auto">
          <a:xfrm rot="7905516">
            <a:off x="5057658" y="2891629"/>
            <a:ext cx="620712" cy="228600"/>
          </a:xfrm>
          <a:custGeom>
            <a:avLst/>
            <a:gdLst>
              <a:gd name="T0" fmla="*/ 384436109 w 21600"/>
              <a:gd name="T1" fmla="*/ 0 h 21600"/>
              <a:gd name="T2" fmla="*/ 0 w 21600"/>
              <a:gd name="T3" fmla="*/ 12802394 h 21600"/>
              <a:gd name="T4" fmla="*/ 384436109 w 21600"/>
              <a:gd name="T5" fmla="*/ 25604788 h 21600"/>
              <a:gd name="T6" fmla="*/ 512581498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20489" name="AutoShape 9"/>
          <p:cNvSpPr>
            <a:spLocks noChangeArrowheads="1"/>
          </p:cNvSpPr>
          <p:nvPr/>
        </p:nvSpPr>
        <p:spPr bwMode="auto">
          <a:xfrm rot="8039672">
            <a:off x="4646613" y="4700587"/>
            <a:ext cx="534988" cy="227013"/>
          </a:xfrm>
          <a:custGeom>
            <a:avLst/>
            <a:gdLst>
              <a:gd name="T0" fmla="*/ 246142084 w 21600"/>
              <a:gd name="T1" fmla="*/ 0 h 21600"/>
              <a:gd name="T2" fmla="*/ 0 w 21600"/>
              <a:gd name="T3" fmla="*/ 12537550 h 21600"/>
              <a:gd name="T4" fmla="*/ 246142084 w 21600"/>
              <a:gd name="T5" fmla="*/ 25075215 h 21600"/>
              <a:gd name="T6" fmla="*/ 328189454 w 21600"/>
              <a:gd name="T7" fmla="*/ 125375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20490" name="Text Box 10"/>
          <p:cNvSpPr txBox="1">
            <a:spLocks noChangeArrowheads="1"/>
          </p:cNvSpPr>
          <p:nvPr/>
        </p:nvSpPr>
        <p:spPr bwMode="auto">
          <a:xfrm>
            <a:off x="533400" y="549275"/>
            <a:ext cx="7162800" cy="5238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400" b="1" dirty="0">
                <a:solidFill>
                  <a:schemeClr val="accent3">
                    <a:lumMod val="20000"/>
                    <a:lumOff val="80000"/>
                  </a:schemeClr>
                </a:solidFill>
                <a:cs typeface="Tahoma" panose="020B0604030504040204" pitchFamily="34" charset="0"/>
              </a:rPr>
              <a:t>En la barra de menú se tiene acceso directo a las funciones de edición, importación, exportación, configuración y reportes</a:t>
            </a:r>
            <a:r>
              <a:rPr lang="es-ES" altLang="es-MX" sz="1400" b="1" dirty="0">
                <a:solidFill>
                  <a:schemeClr val="accent3">
                    <a:lumMod val="20000"/>
                    <a:lumOff val="80000"/>
                  </a:schemeClr>
                </a:solidFill>
              </a:rPr>
              <a:t> </a:t>
            </a:r>
          </a:p>
        </p:txBody>
      </p:sp>
      <p:sp>
        <p:nvSpPr>
          <p:cNvPr id="20491" name="Text Box 11"/>
          <p:cNvSpPr txBox="1">
            <a:spLocks noChangeArrowheads="1"/>
          </p:cNvSpPr>
          <p:nvPr/>
        </p:nvSpPr>
        <p:spPr bwMode="auto">
          <a:xfrm>
            <a:off x="7010400" y="3505200"/>
            <a:ext cx="1905000" cy="18161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s-ES" altLang="es-MX" sz="1400" b="1" dirty="0">
                <a:solidFill>
                  <a:schemeClr val="accent3">
                    <a:lumMod val="20000"/>
                    <a:lumOff val="80000"/>
                  </a:schemeClr>
                </a:solidFill>
                <a:cs typeface="Tahoma" panose="020B0604030504040204" pitchFamily="34" charset="0"/>
              </a:rPr>
              <a:t>A cada muestra Ud. puede anexarle un comentario libre para ir conformando la bitácora del proceso</a:t>
            </a:r>
            <a:endParaRPr lang="es-ES" altLang="es-MX" sz="1400" b="1" dirty="0">
              <a:solidFill>
                <a:schemeClr val="accent3">
                  <a:lumMod val="20000"/>
                  <a:lumOff val="80000"/>
                </a:schemeClr>
              </a:solidFill>
            </a:endParaRPr>
          </a:p>
        </p:txBody>
      </p:sp>
      <p:sp>
        <p:nvSpPr>
          <p:cNvPr id="20492" name="AutoShape 12"/>
          <p:cNvSpPr>
            <a:spLocks noChangeArrowheads="1"/>
          </p:cNvSpPr>
          <p:nvPr/>
        </p:nvSpPr>
        <p:spPr bwMode="auto">
          <a:xfrm rot="7905516">
            <a:off x="3631463" y="1350170"/>
            <a:ext cx="620712" cy="228600"/>
          </a:xfrm>
          <a:custGeom>
            <a:avLst/>
            <a:gdLst>
              <a:gd name="T0" fmla="*/ 384436109 w 21600"/>
              <a:gd name="T1" fmla="*/ 0 h 21600"/>
              <a:gd name="T2" fmla="*/ 0 w 21600"/>
              <a:gd name="T3" fmla="*/ 12802394 h 21600"/>
              <a:gd name="T4" fmla="*/ 384436109 w 21600"/>
              <a:gd name="T5" fmla="*/ 25604788 h 21600"/>
              <a:gd name="T6" fmla="*/ 512581498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11" name="Medio marco 10"/>
          <p:cNvSpPr/>
          <p:nvPr/>
        </p:nvSpPr>
        <p:spPr>
          <a:xfrm rot="10800000">
            <a:off x="539552" y="404664"/>
            <a:ext cx="8496944" cy="612068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3" name="Grupo 12"/>
          <p:cNvGrpSpPr/>
          <p:nvPr/>
        </p:nvGrpSpPr>
        <p:grpSpPr>
          <a:xfrm rot="10800000">
            <a:off x="8498638" y="5949280"/>
            <a:ext cx="609866" cy="698594"/>
            <a:chOff x="395536" y="260648"/>
            <a:chExt cx="609866" cy="698594"/>
          </a:xfrm>
        </p:grpSpPr>
        <p:grpSp>
          <p:nvGrpSpPr>
            <p:cNvPr id="14" name="Grupo 13"/>
            <p:cNvGrpSpPr/>
            <p:nvPr/>
          </p:nvGrpSpPr>
          <p:grpSpPr>
            <a:xfrm>
              <a:off x="395536" y="371285"/>
              <a:ext cx="144016" cy="587957"/>
              <a:chOff x="1087834" y="836712"/>
              <a:chExt cx="169466" cy="587957"/>
            </a:xfrm>
          </p:grpSpPr>
          <p:sp>
            <p:nvSpPr>
              <p:cNvPr id="17" name="Rectángulo 16"/>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5" name="Imagen 14"/>
            <p:cNvPicPr>
              <a:picLocks noChangeAspect="1"/>
            </p:cNvPicPr>
            <p:nvPr/>
          </p:nvPicPr>
          <p:blipFill>
            <a:blip r:embed="rId4"/>
            <a:stretch>
              <a:fillRect/>
            </a:stretch>
          </p:blipFill>
          <p:spPr>
            <a:xfrm>
              <a:off x="521921" y="260648"/>
              <a:ext cx="483481" cy="144016"/>
            </a:xfrm>
            <a:prstGeom prst="rect">
              <a:avLst/>
            </a:prstGeom>
          </p:spPr>
        </p:pic>
        <p:sp>
          <p:nvSpPr>
            <p:cNvPr id="16" name="Combinar 15"/>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500" fill="hold"/>
                                        <p:tgtEl>
                                          <p:spTgt spid="20490"/>
                                        </p:tgtEl>
                                        <p:attrNameLst>
                                          <p:attrName>ppt_x</p:attrName>
                                        </p:attrNameLst>
                                      </p:cBhvr>
                                      <p:tavLst>
                                        <p:tav tm="0">
                                          <p:val>
                                            <p:strVal val="0-#ppt_w/2"/>
                                          </p:val>
                                        </p:tav>
                                        <p:tav tm="100000">
                                          <p:val>
                                            <p:strVal val="#ppt_x"/>
                                          </p:val>
                                        </p:tav>
                                      </p:tavLst>
                                    </p:anim>
                                    <p:anim calcmode="lin" valueType="num">
                                      <p:cBhvr additive="base">
                                        <p:cTn id="8" dur="500" fill="hold"/>
                                        <p:tgtEl>
                                          <p:spTgt spid="204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492"/>
                                        </p:tgtEl>
                                        <p:attrNameLst>
                                          <p:attrName>style.visibility</p:attrName>
                                        </p:attrNameLst>
                                      </p:cBhvr>
                                      <p:to>
                                        <p:strVal val="visible"/>
                                      </p:to>
                                    </p:set>
                                    <p:anim calcmode="lin" valueType="num">
                                      <p:cBhvr>
                                        <p:cTn id="12" dur="500" fill="hold"/>
                                        <p:tgtEl>
                                          <p:spTgt spid="20492"/>
                                        </p:tgtEl>
                                        <p:attrNameLst>
                                          <p:attrName>ppt_w</p:attrName>
                                        </p:attrNameLst>
                                      </p:cBhvr>
                                      <p:tavLst>
                                        <p:tav tm="0">
                                          <p:val>
                                            <p:fltVal val="0"/>
                                          </p:val>
                                        </p:tav>
                                        <p:tav tm="100000">
                                          <p:val>
                                            <p:strVal val="#ppt_w"/>
                                          </p:val>
                                        </p:tav>
                                      </p:tavLst>
                                    </p:anim>
                                    <p:anim calcmode="lin" valueType="num">
                                      <p:cBhvr>
                                        <p:cTn id="13" dur="500" fill="hold"/>
                                        <p:tgtEl>
                                          <p:spTgt spid="2049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3200"/>
                                  </p:stCondLst>
                                  <p:childTnLst>
                                    <p:set>
                                      <p:cBhvr>
                                        <p:cTn id="16" dur="1" fill="hold">
                                          <p:stCondLst>
                                            <p:cond delay="0"/>
                                          </p:stCondLst>
                                        </p:cTn>
                                        <p:tgtEl>
                                          <p:spTgt spid="20484"/>
                                        </p:tgtEl>
                                        <p:attrNameLst>
                                          <p:attrName>style.visibility</p:attrName>
                                        </p:attrNameLst>
                                      </p:cBhvr>
                                      <p:to>
                                        <p:strVal val="visible"/>
                                      </p:to>
                                    </p:set>
                                    <p:anim calcmode="lin" valueType="num">
                                      <p:cBhvr>
                                        <p:cTn id="17" dur="500" fill="hold"/>
                                        <p:tgtEl>
                                          <p:spTgt spid="20484"/>
                                        </p:tgtEl>
                                        <p:attrNameLst>
                                          <p:attrName>ppt_w</p:attrName>
                                        </p:attrNameLst>
                                      </p:cBhvr>
                                      <p:tavLst>
                                        <p:tav tm="0">
                                          <p:val>
                                            <p:fltVal val="0"/>
                                          </p:val>
                                        </p:tav>
                                        <p:tav tm="100000">
                                          <p:val>
                                            <p:strVal val="#ppt_w"/>
                                          </p:val>
                                        </p:tav>
                                      </p:tavLst>
                                    </p:anim>
                                    <p:anim calcmode="lin" valueType="num">
                                      <p:cBhvr>
                                        <p:cTn id="18" dur="500" fill="hold"/>
                                        <p:tgtEl>
                                          <p:spTgt spid="20484"/>
                                        </p:tgtEl>
                                        <p:attrNameLst>
                                          <p:attrName>ppt_h</p:attrName>
                                        </p:attrNameLst>
                                      </p:cBhvr>
                                      <p:tavLst>
                                        <p:tav tm="0">
                                          <p:val>
                                            <p:fltVal val="0"/>
                                          </p:val>
                                        </p:tav>
                                        <p:tav tm="100000">
                                          <p:val>
                                            <p:strVal val="#ppt_h"/>
                                          </p:val>
                                        </p:tav>
                                      </p:tavLst>
                                    </p:anim>
                                  </p:childTnLst>
                                </p:cTn>
                              </p:par>
                            </p:childTnLst>
                          </p:cTn>
                        </p:par>
                        <p:par>
                          <p:cTn id="19" fill="hold">
                            <p:stCondLst>
                              <p:cond delay="4700"/>
                            </p:stCondLst>
                            <p:childTnLst>
                              <p:par>
                                <p:cTn id="20" presetID="23" presetClass="entr" presetSubtype="16" fill="hold" grpId="0" nodeType="afterEffect">
                                  <p:stCondLst>
                                    <p:cond delay="0"/>
                                  </p:stCondLst>
                                  <p:childTnLst>
                                    <p:set>
                                      <p:cBhvr>
                                        <p:cTn id="21" dur="1" fill="hold">
                                          <p:stCondLst>
                                            <p:cond delay="0"/>
                                          </p:stCondLst>
                                        </p:cTn>
                                        <p:tgtEl>
                                          <p:spTgt spid="20488"/>
                                        </p:tgtEl>
                                        <p:attrNameLst>
                                          <p:attrName>style.visibility</p:attrName>
                                        </p:attrNameLst>
                                      </p:cBhvr>
                                      <p:to>
                                        <p:strVal val="visible"/>
                                      </p:to>
                                    </p:set>
                                    <p:anim calcmode="lin" valueType="num">
                                      <p:cBhvr>
                                        <p:cTn id="22" dur="500" fill="hold"/>
                                        <p:tgtEl>
                                          <p:spTgt spid="20488"/>
                                        </p:tgtEl>
                                        <p:attrNameLst>
                                          <p:attrName>ppt_w</p:attrName>
                                        </p:attrNameLst>
                                      </p:cBhvr>
                                      <p:tavLst>
                                        <p:tav tm="0">
                                          <p:val>
                                            <p:fltVal val="0"/>
                                          </p:val>
                                        </p:tav>
                                        <p:tav tm="100000">
                                          <p:val>
                                            <p:strVal val="#ppt_w"/>
                                          </p:val>
                                        </p:tav>
                                      </p:tavLst>
                                    </p:anim>
                                    <p:anim calcmode="lin" valueType="num">
                                      <p:cBhvr>
                                        <p:cTn id="23" dur="500" fill="hold"/>
                                        <p:tgtEl>
                                          <p:spTgt spid="20488"/>
                                        </p:tgtEl>
                                        <p:attrNameLst>
                                          <p:attrName>ppt_h</p:attrName>
                                        </p:attrNameLst>
                                      </p:cBhvr>
                                      <p:tavLst>
                                        <p:tav tm="0">
                                          <p:val>
                                            <p:fltVal val="0"/>
                                          </p:val>
                                        </p:tav>
                                        <p:tav tm="100000">
                                          <p:val>
                                            <p:strVal val="#ppt_h"/>
                                          </p:val>
                                        </p:tav>
                                      </p:tavLst>
                                    </p:anim>
                                  </p:childTnLst>
                                </p:cTn>
                              </p:par>
                            </p:childTnLst>
                          </p:cTn>
                        </p:par>
                        <p:par>
                          <p:cTn id="24" fill="hold">
                            <p:stCondLst>
                              <p:cond delay="5200"/>
                            </p:stCondLst>
                            <p:childTnLst>
                              <p:par>
                                <p:cTn id="25" presetID="18" presetClass="entr" presetSubtype="6" fill="hold" grpId="0" nodeType="afterEffect">
                                  <p:stCondLst>
                                    <p:cond delay="2500"/>
                                  </p:stCondLst>
                                  <p:iterate type="wd">
                                    <p:tmPct val="47917"/>
                                  </p:iterate>
                                  <p:childTnLst>
                                    <p:set>
                                      <p:cBhvr>
                                        <p:cTn id="26" dur="1" fill="hold">
                                          <p:stCondLst>
                                            <p:cond delay="0"/>
                                          </p:stCondLst>
                                        </p:cTn>
                                        <p:tgtEl>
                                          <p:spTgt spid="20491"/>
                                        </p:tgtEl>
                                        <p:attrNameLst>
                                          <p:attrName>style.visibility</p:attrName>
                                        </p:attrNameLst>
                                      </p:cBhvr>
                                      <p:to>
                                        <p:strVal val="visible"/>
                                      </p:to>
                                    </p:set>
                                    <p:animEffect transition="in" filter="strips(downRight)">
                                      <p:cBhvr>
                                        <p:cTn id="27" dur="300"/>
                                        <p:tgtEl>
                                          <p:spTgt spid="20491"/>
                                        </p:tgtEl>
                                      </p:cBhvr>
                                    </p:animEffect>
                                  </p:childTnLst>
                                </p:cTn>
                              </p:par>
                            </p:childTnLst>
                          </p:cTn>
                        </p:par>
                        <p:par>
                          <p:cTn id="28" fill="hold">
                            <p:stCondLst>
                              <p:cond delay="10300"/>
                            </p:stCondLst>
                            <p:childTnLst>
                              <p:par>
                                <p:cTn id="29" presetID="18" presetClass="entr" presetSubtype="12" fill="hold" grpId="0" nodeType="afterEffect">
                                  <p:stCondLst>
                                    <p:cond delay="0"/>
                                  </p:stCondLst>
                                  <p:childTnLst>
                                    <p:set>
                                      <p:cBhvr>
                                        <p:cTn id="30" dur="1" fill="hold">
                                          <p:stCondLst>
                                            <p:cond delay="0"/>
                                          </p:stCondLst>
                                        </p:cTn>
                                        <p:tgtEl>
                                          <p:spTgt spid="20489"/>
                                        </p:tgtEl>
                                        <p:attrNameLst>
                                          <p:attrName>style.visibility</p:attrName>
                                        </p:attrNameLst>
                                      </p:cBhvr>
                                      <p:to>
                                        <p:strVal val="visible"/>
                                      </p:to>
                                    </p:set>
                                    <p:animEffect transition="in" filter="strips(downLeft)">
                                      <p:cBhvr>
                                        <p:cTn id="31" dur="500"/>
                                        <p:tgtEl>
                                          <p:spTgt spid="20489"/>
                                        </p:tgtEl>
                                      </p:cBhvr>
                                    </p:animEffect>
                                  </p:childTnLst>
                                </p:cTn>
                              </p:par>
                            </p:childTnLst>
                          </p:cTn>
                        </p:par>
                        <p:par>
                          <p:cTn id="32" fill="hold">
                            <p:stCondLst>
                              <p:cond delay="10800"/>
                            </p:stCondLst>
                            <p:childTnLst>
                              <p:par>
                                <p:cTn id="33" presetID="3" presetClass="entr" presetSubtype="5" fill="hold" grpId="0" nodeType="afterEffect">
                                  <p:stCondLst>
                                    <p:cond delay="1000"/>
                                  </p:stCondLst>
                                  <p:childTnLst>
                                    <p:set>
                                      <p:cBhvr>
                                        <p:cTn id="34" dur="1" fill="hold">
                                          <p:stCondLst>
                                            <p:cond delay="0"/>
                                          </p:stCondLst>
                                        </p:cTn>
                                        <p:tgtEl>
                                          <p:spTgt spid="20483"/>
                                        </p:tgtEl>
                                        <p:attrNameLst>
                                          <p:attrName>style.visibility</p:attrName>
                                        </p:attrNameLst>
                                      </p:cBhvr>
                                      <p:to>
                                        <p:strVal val="visible"/>
                                      </p:to>
                                    </p:set>
                                    <p:animEffect transition="in" filter="blinds(vertical)">
                                      <p:cBhvr>
                                        <p:cTn id="35"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nimBg="1" autoUpdateAnimBg="0"/>
      <p:bldP spid="20488" grpId="0" animBg="1"/>
      <p:bldP spid="20489" grpId="0" animBg="1"/>
      <p:bldP spid="20490" grpId="0" autoUpdateAnimBg="0"/>
      <p:bldP spid="20491" grpId="0" autoUpdateAnimBg="0"/>
      <p:bldP spid="2049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2520</TotalTime>
  <Words>1916</Words>
  <Application>Microsoft Office PowerPoint</Application>
  <PresentationFormat>Presentación en pantalla (4:3)</PresentationFormat>
  <Paragraphs>133</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Calibri</vt:lpstr>
      <vt:lpstr>Century Gothic</vt:lpstr>
      <vt:lpstr>Tahoma</vt:lpstr>
      <vt:lpstr>Times New Roman</vt:lpstr>
      <vt:lpstr>Wingdings</vt:lpstr>
      <vt:lpstr>Wingdings 2</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Asesoría y Soporte Técnico  Si usted ya adquirió o está evaluando cualquiera de nuestros productos, aproveche el soporte técnico gratuito que ofrecemos por correo electrónico en:         soporte@supercep.com.mx   Atención:  Ing. José Luis Oviedo V. Teléfonos: (55) 5445-5390 al 92 en la Cd. de México  Si desea atención personal podemos ir a su domicilio o visítenos en:        Citilcún #381        Héroes de Padierna        Tlalpan        México 14200 D.F. </vt:lpstr>
    </vt:vector>
  </TitlesOfParts>
  <Company>FABRICA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SAMSUNG</dc:creator>
  <cp:lastModifiedBy>Selene</cp:lastModifiedBy>
  <cp:revision>211</cp:revision>
  <dcterms:created xsi:type="dcterms:W3CDTF">2007-05-24T18:06:37Z</dcterms:created>
  <dcterms:modified xsi:type="dcterms:W3CDTF">2017-08-29T00:19:04Z</dcterms:modified>
</cp:coreProperties>
</file>