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sldIdLst>
    <p:sldId id="258" r:id="rId2"/>
    <p:sldId id="265" r:id="rId3"/>
    <p:sldId id="266" r:id="rId4"/>
    <p:sldId id="267" r:id="rId5"/>
    <p:sldId id="268" r:id="rId6"/>
    <p:sldId id="257" r:id="rId7"/>
    <p:sldId id="264" r:id="rId8"/>
    <p:sldId id="256" r:id="rId9"/>
    <p:sldId id="270" r:id="rId10"/>
    <p:sldId id="271" r:id="rId11"/>
    <p:sldId id="272" r:id="rId12"/>
    <p:sldId id="273" r:id="rId13"/>
    <p:sldId id="285" r:id="rId14"/>
    <p:sldId id="276" r:id="rId15"/>
    <p:sldId id="277" r:id="rId16"/>
    <p:sldId id="279" r:id="rId17"/>
    <p:sldId id="281" r:id="rId18"/>
    <p:sldId id="282" r:id="rId19"/>
    <p:sldId id="284" r:id="rId20"/>
    <p:sldId id="287" r:id="rId21"/>
    <p:sldId id="294" r:id="rId22"/>
    <p:sldId id="288" r:id="rId23"/>
    <p:sldId id="289" r:id="rId24"/>
    <p:sldId id="290" r:id="rId25"/>
    <p:sldId id="291" r:id="rId26"/>
    <p:sldId id="292" r:id="rId27"/>
    <p:sldId id="293" r:id="rId28"/>
    <p:sldId id="263" r:id="rId29"/>
  </p:sldIdLst>
  <p:sldSz cx="9144000" cy="6858000" type="screen4x3"/>
  <p:notesSz cx="6858000" cy="9144000"/>
  <p:defaultTextStyle>
    <a:defPPr>
      <a:defRPr lang="es-ES"/>
    </a:defPPr>
    <a:lvl1pPr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1pPr>
    <a:lvl2pPr marL="457200"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2pPr>
    <a:lvl3pPr marL="914400"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3pPr>
    <a:lvl4pPr marL="1371600"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4pPr>
    <a:lvl5pPr marL="1828800" algn="l" rtl="0" eaLnBrk="0" fontAlgn="base" hangingPunct="0">
      <a:spcBef>
        <a:spcPct val="0"/>
      </a:spcBef>
      <a:spcAft>
        <a:spcPct val="0"/>
      </a:spcAft>
      <a:defRPr sz="2400" kern="1200">
        <a:solidFill>
          <a:schemeClr val="folHlink"/>
        </a:solidFill>
        <a:latin typeface="Tahoma" panose="020B0604030504040204" pitchFamily="34" charset="0"/>
        <a:ea typeface="+mn-ea"/>
        <a:cs typeface="+mn-cs"/>
      </a:defRPr>
    </a:lvl5pPr>
    <a:lvl6pPr marL="2286000" algn="l" defTabSz="914400" rtl="0" eaLnBrk="1" latinLnBrk="0" hangingPunct="1">
      <a:defRPr sz="2400" kern="1200">
        <a:solidFill>
          <a:schemeClr val="folHlink"/>
        </a:solidFill>
        <a:latin typeface="Tahoma" panose="020B0604030504040204" pitchFamily="34" charset="0"/>
        <a:ea typeface="+mn-ea"/>
        <a:cs typeface="+mn-cs"/>
      </a:defRPr>
    </a:lvl6pPr>
    <a:lvl7pPr marL="2743200" algn="l" defTabSz="914400" rtl="0" eaLnBrk="1" latinLnBrk="0" hangingPunct="1">
      <a:defRPr sz="2400" kern="1200">
        <a:solidFill>
          <a:schemeClr val="folHlink"/>
        </a:solidFill>
        <a:latin typeface="Tahoma" panose="020B0604030504040204" pitchFamily="34" charset="0"/>
        <a:ea typeface="+mn-ea"/>
        <a:cs typeface="+mn-cs"/>
      </a:defRPr>
    </a:lvl7pPr>
    <a:lvl8pPr marL="3200400" algn="l" defTabSz="914400" rtl="0" eaLnBrk="1" latinLnBrk="0" hangingPunct="1">
      <a:defRPr sz="2400" kern="1200">
        <a:solidFill>
          <a:schemeClr val="folHlink"/>
        </a:solidFill>
        <a:latin typeface="Tahoma" panose="020B0604030504040204" pitchFamily="34" charset="0"/>
        <a:ea typeface="+mn-ea"/>
        <a:cs typeface="+mn-cs"/>
      </a:defRPr>
    </a:lvl8pPr>
    <a:lvl9pPr marL="3657600" algn="l" defTabSz="914400" rtl="0" eaLnBrk="1" latinLnBrk="0" hangingPunct="1">
      <a:defRPr sz="2400" kern="1200">
        <a:solidFill>
          <a:schemeClr val="folHlink"/>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6699FF"/>
    <a:srgbClr val="F8F200"/>
    <a:srgbClr val="00359E"/>
    <a:srgbClr val="FF0000"/>
    <a:srgbClr val="9A0000"/>
    <a:srgbClr val="FF9900"/>
    <a:srgbClr val="860000"/>
    <a:srgbClr val="00FF00"/>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99" autoAdjust="0"/>
    <p:restoredTop sz="94638" autoAdjust="0"/>
  </p:normalViewPr>
  <p:slideViewPr>
    <p:cSldViewPr>
      <p:cViewPr varScale="1">
        <p:scale>
          <a:sx n="90" d="100"/>
          <a:sy n="90" d="100"/>
        </p:scale>
        <p:origin x="1146"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8.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54D8A3D-80DF-4F12-BD9D-CDF185B3496E}" type="slidenum">
              <a:rPr lang="es-ES" altLang="es-MX"/>
              <a:pPr>
                <a:defRPr/>
              </a:pPr>
              <a:t>‹Nº›</a:t>
            </a:fld>
            <a:endParaRPr lang="es-ES" altLang="es-MX"/>
          </a:p>
        </p:txBody>
      </p:sp>
    </p:spTree>
    <p:extLst>
      <p:ext uri="{BB962C8B-B14F-4D97-AF65-F5344CB8AC3E}">
        <p14:creationId xmlns:p14="http://schemas.microsoft.com/office/powerpoint/2010/main" val="320899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758DF2D9-7BC9-4B38-9BAA-28EF2501B26C}" type="slidenum">
              <a:rPr lang="es-ES" altLang="es-MX"/>
              <a:pPr>
                <a:defRPr/>
              </a:pPr>
              <a:t>‹Nº›</a:t>
            </a:fld>
            <a:endParaRPr lang="es-ES" altLang="es-MX"/>
          </a:p>
        </p:txBody>
      </p:sp>
    </p:spTree>
    <p:extLst>
      <p:ext uri="{BB962C8B-B14F-4D97-AF65-F5344CB8AC3E}">
        <p14:creationId xmlns:p14="http://schemas.microsoft.com/office/powerpoint/2010/main" val="192151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F52211F-530A-4C1B-A142-CD405F571E33}" type="slidenum">
              <a:rPr lang="es-ES" altLang="es-MX"/>
              <a:pPr>
                <a:defRPr/>
              </a:pPr>
              <a:t>‹Nº›</a:t>
            </a:fld>
            <a:endParaRPr lang="es-ES" altLang="es-MX"/>
          </a:p>
        </p:txBody>
      </p:sp>
    </p:spTree>
    <p:extLst>
      <p:ext uri="{BB962C8B-B14F-4D97-AF65-F5344CB8AC3E}">
        <p14:creationId xmlns:p14="http://schemas.microsoft.com/office/powerpoint/2010/main" val="827191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1"/>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spcBef>
                <a:spcPct val="50000"/>
              </a:spcBef>
              <a:defRPr/>
            </a:pPr>
            <a:r>
              <a:rPr lang="en-US" dirty="0"/>
              <a:t>“</a:t>
            </a:r>
          </a:p>
        </p:txBody>
      </p:sp>
      <p:sp>
        <p:nvSpPr>
          <p:cNvPr id="6" name="TextBox 14"/>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spcBef>
                <a:spcPct val="50000"/>
              </a:spcBef>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Date Placeholder 3"/>
          <p:cNvSpPr>
            <a:spLocks noGrp="1"/>
          </p:cNvSpPr>
          <p:nvPr>
            <p:ph type="dt" sz="half" idx="15"/>
          </p:nvPr>
        </p:nvSpPr>
        <p:spPr/>
        <p:txBody>
          <a:bodyPr/>
          <a:lstStyle>
            <a:lvl1pPr>
              <a:defRPr/>
            </a:lvl1pPr>
          </a:lstStyle>
          <a:p>
            <a:pPr>
              <a:defRPr/>
            </a:pPr>
            <a:endParaRPr lang="es-ES"/>
          </a:p>
        </p:txBody>
      </p:sp>
      <p:sp>
        <p:nvSpPr>
          <p:cNvPr id="8" name="Footer Placeholder 4"/>
          <p:cNvSpPr>
            <a:spLocks noGrp="1"/>
          </p:cNvSpPr>
          <p:nvPr>
            <p:ph type="ftr" sz="quarter" idx="16"/>
          </p:nvPr>
        </p:nvSpPr>
        <p:spPr/>
        <p:txBody>
          <a:bodyPr/>
          <a:lstStyle>
            <a:lvl1pPr>
              <a:defRPr/>
            </a:lvl1pPr>
          </a:lstStyle>
          <a:p>
            <a:pPr>
              <a:defRPr/>
            </a:pPr>
            <a:endParaRPr lang="es-ES"/>
          </a:p>
        </p:txBody>
      </p:sp>
      <p:sp>
        <p:nvSpPr>
          <p:cNvPr id="9" name="Slide Number Placeholder 5"/>
          <p:cNvSpPr>
            <a:spLocks noGrp="1"/>
          </p:cNvSpPr>
          <p:nvPr>
            <p:ph type="sldNum" sz="quarter" idx="17"/>
          </p:nvPr>
        </p:nvSpPr>
        <p:spPr/>
        <p:txBody>
          <a:bodyPr/>
          <a:lstStyle>
            <a:lvl1pPr>
              <a:defRPr/>
            </a:lvl1pPr>
          </a:lstStyle>
          <a:p>
            <a:pPr>
              <a:defRPr/>
            </a:pPr>
            <a:fld id="{ED23F5BE-CE33-47C7-9074-49872FC4F10B}" type="slidenum">
              <a:rPr lang="es-ES" altLang="es-MX"/>
              <a:pPr>
                <a:defRPr/>
              </a:pPr>
              <a:t>‹Nº›</a:t>
            </a:fld>
            <a:endParaRPr lang="es-ES" altLang="es-MX"/>
          </a:p>
        </p:txBody>
      </p:sp>
    </p:spTree>
    <p:extLst>
      <p:ext uri="{BB962C8B-B14F-4D97-AF65-F5344CB8AC3E}">
        <p14:creationId xmlns:p14="http://schemas.microsoft.com/office/powerpoint/2010/main" val="248138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3DCF64EF-AC21-4F7E-8F5E-D5FE0F698D79}" type="slidenum">
              <a:rPr lang="es-ES" altLang="es-MX"/>
              <a:pPr>
                <a:defRPr/>
              </a:pPr>
              <a:t>‹Nº›</a:t>
            </a:fld>
            <a:endParaRPr lang="es-ES" altLang="es-MX"/>
          </a:p>
        </p:txBody>
      </p:sp>
    </p:spTree>
    <p:extLst>
      <p:ext uri="{BB962C8B-B14F-4D97-AF65-F5344CB8AC3E}">
        <p14:creationId xmlns:p14="http://schemas.microsoft.com/office/powerpoint/2010/main" val="1686578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Date Placeholder 3"/>
          <p:cNvSpPr>
            <a:spLocks noGrp="1"/>
          </p:cNvSpPr>
          <p:nvPr>
            <p:ph type="dt" sz="half" idx="18"/>
          </p:nvPr>
        </p:nvSpPr>
        <p:spPr/>
        <p:txBody>
          <a:bodyPr/>
          <a:lstStyle>
            <a:lvl1pPr>
              <a:defRPr/>
            </a:lvl1pPr>
          </a:lstStyle>
          <a:p>
            <a:pPr>
              <a:defRPr/>
            </a:pPr>
            <a:endParaRPr lang="es-ES"/>
          </a:p>
        </p:txBody>
      </p:sp>
      <p:sp>
        <p:nvSpPr>
          <p:cNvPr id="12" name="Footer Placeholder 4"/>
          <p:cNvSpPr>
            <a:spLocks noGrp="1"/>
          </p:cNvSpPr>
          <p:nvPr>
            <p:ph type="ftr" sz="quarter" idx="19"/>
          </p:nvPr>
        </p:nvSpPr>
        <p:spPr/>
        <p:txBody>
          <a:bodyPr/>
          <a:lstStyle>
            <a:lvl1pPr>
              <a:defRPr/>
            </a:lvl1pPr>
          </a:lstStyle>
          <a:p>
            <a:pPr>
              <a:defRPr/>
            </a:pPr>
            <a:endParaRPr lang="es-ES"/>
          </a:p>
        </p:txBody>
      </p:sp>
      <p:sp>
        <p:nvSpPr>
          <p:cNvPr id="13" name="Slide Number Placeholder 5"/>
          <p:cNvSpPr>
            <a:spLocks noGrp="1"/>
          </p:cNvSpPr>
          <p:nvPr>
            <p:ph type="sldNum" sz="quarter" idx="20"/>
          </p:nvPr>
        </p:nvSpPr>
        <p:spPr/>
        <p:txBody>
          <a:bodyPr/>
          <a:lstStyle>
            <a:lvl1pPr>
              <a:defRPr/>
            </a:lvl1pPr>
          </a:lstStyle>
          <a:p>
            <a:pPr>
              <a:defRPr/>
            </a:pPr>
            <a:fld id="{F089C34F-0947-4A66-9986-0FB755FA24DC}" type="slidenum">
              <a:rPr lang="es-ES" altLang="es-MX"/>
              <a:pPr>
                <a:defRPr/>
              </a:pPr>
              <a:t>‹Nº›</a:t>
            </a:fld>
            <a:endParaRPr lang="es-ES" altLang="es-MX"/>
          </a:p>
        </p:txBody>
      </p:sp>
    </p:spTree>
    <p:extLst>
      <p:ext uri="{BB962C8B-B14F-4D97-AF65-F5344CB8AC3E}">
        <p14:creationId xmlns:p14="http://schemas.microsoft.com/office/powerpoint/2010/main" val="425836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5" name="Date Placeholder 3"/>
          <p:cNvSpPr>
            <a:spLocks noGrp="1"/>
          </p:cNvSpPr>
          <p:nvPr>
            <p:ph type="dt" sz="half" idx="23"/>
          </p:nvPr>
        </p:nvSpPr>
        <p:spPr/>
        <p:txBody>
          <a:bodyPr/>
          <a:lstStyle>
            <a:lvl1pPr>
              <a:defRPr/>
            </a:lvl1pPr>
          </a:lstStyle>
          <a:p>
            <a:pPr>
              <a:defRPr/>
            </a:pPr>
            <a:endParaRPr lang="es-ES"/>
          </a:p>
        </p:txBody>
      </p:sp>
      <p:sp>
        <p:nvSpPr>
          <p:cNvPr id="16" name="Footer Placeholder 4"/>
          <p:cNvSpPr>
            <a:spLocks noGrp="1"/>
          </p:cNvSpPr>
          <p:nvPr>
            <p:ph type="ftr" sz="quarter" idx="24"/>
          </p:nvPr>
        </p:nvSpPr>
        <p:spPr/>
        <p:txBody>
          <a:bodyPr/>
          <a:lstStyle>
            <a:lvl1pPr>
              <a:defRPr/>
            </a:lvl1pPr>
          </a:lstStyle>
          <a:p>
            <a:pPr>
              <a:defRPr/>
            </a:pPr>
            <a:endParaRPr lang="es-ES"/>
          </a:p>
        </p:txBody>
      </p:sp>
      <p:sp>
        <p:nvSpPr>
          <p:cNvPr id="17" name="Slide Number Placeholder 5"/>
          <p:cNvSpPr>
            <a:spLocks noGrp="1"/>
          </p:cNvSpPr>
          <p:nvPr>
            <p:ph type="sldNum" sz="quarter" idx="25"/>
          </p:nvPr>
        </p:nvSpPr>
        <p:spPr/>
        <p:txBody>
          <a:bodyPr/>
          <a:lstStyle>
            <a:lvl1pPr>
              <a:defRPr/>
            </a:lvl1pPr>
          </a:lstStyle>
          <a:p>
            <a:pPr>
              <a:defRPr/>
            </a:pPr>
            <a:fld id="{4106E543-B063-4006-8A2B-FA48BE099FDD}" type="slidenum">
              <a:rPr lang="es-ES" altLang="es-MX"/>
              <a:pPr>
                <a:defRPr/>
              </a:pPr>
              <a:t>‹Nº›</a:t>
            </a:fld>
            <a:endParaRPr lang="es-ES" altLang="es-MX"/>
          </a:p>
        </p:txBody>
      </p:sp>
    </p:spTree>
    <p:extLst>
      <p:ext uri="{BB962C8B-B14F-4D97-AF65-F5344CB8AC3E}">
        <p14:creationId xmlns:p14="http://schemas.microsoft.com/office/powerpoint/2010/main" val="393680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9FD8E051-1AA4-4C6B-8C4F-9CAF15CB0821}" type="slidenum">
              <a:rPr lang="es-ES" altLang="es-MX"/>
              <a:pPr>
                <a:defRPr/>
              </a:pPr>
              <a:t>‹Nº›</a:t>
            </a:fld>
            <a:endParaRPr lang="es-ES" altLang="es-MX"/>
          </a:p>
        </p:txBody>
      </p:sp>
    </p:spTree>
    <p:extLst>
      <p:ext uri="{BB962C8B-B14F-4D97-AF65-F5344CB8AC3E}">
        <p14:creationId xmlns:p14="http://schemas.microsoft.com/office/powerpoint/2010/main" val="3866658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83BF8AA-0E00-412C-B640-1F632940FA42}" type="slidenum">
              <a:rPr lang="es-ES" altLang="es-MX"/>
              <a:pPr>
                <a:defRPr/>
              </a:pPr>
              <a:t>‹Nº›</a:t>
            </a:fld>
            <a:endParaRPr lang="es-ES" altLang="es-MX"/>
          </a:p>
        </p:txBody>
      </p:sp>
    </p:spTree>
    <p:extLst>
      <p:ext uri="{BB962C8B-B14F-4D97-AF65-F5344CB8AC3E}">
        <p14:creationId xmlns:p14="http://schemas.microsoft.com/office/powerpoint/2010/main" val="180829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16E66FAF-726E-4903-9233-77FB47FF6F7A}" type="slidenum">
              <a:rPr lang="es-ES" altLang="es-MX"/>
              <a:pPr>
                <a:defRPr/>
              </a:pPr>
              <a:t>‹Nº›</a:t>
            </a:fld>
            <a:endParaRPr lang="es-ES" altLang="es-MX"/>
          </a:p>
        </p:txBody>
      </p:sp>
    </p:spTree>
    <p:extLst>
      <p:ext uri="{BB962C8B-B14F-4D97-AF65-F5344CB8AC3E}">
        <p14:creationId xmlns:p14="http://schemas.microsoft.com/office/powerpoint/2010/main" val="6025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89F4E6BE-E88B-4F7E-BD54-5C1E3F0CCBCE}" type="slidenum">
              <a:rPr lang="es-ES" altLang="es-MX"/>
              <a:pPr>
                <a:defRPr/>
              </a:pPr>
              <a:t>‹Nº›</a:t>
            </a:fld>
            <a:endParaRPr lang="es-ES" altLang="es-MX"/>
          </a:p>
        </p:txBody>
      </p:sp>
    </p:spTree>
    <p:extLst>
      <p:ext uri="{BB962C8B-B14F-4D97-AF65-F5344CB8AC3E}">
        <p14:creationId xmlns:p14="http://schemas.microsoft.com/office/powerpoint/2010/main" val="547584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987F7E13-A0AD-411F-B849-81DDF64D9C37}" type="slidenum">
              <a:rPr lang="es-ES" altLang="es-MX"/>
              <a:pPr>
                <a:defRPr/>
              </a:pPr>
              <a:t>‹Nº›</a:t>
            </a:fld>
            <a:endParaRPr lang="es-ES" altLang="es-MX"/>
          </a:p>
        </p:txBody>
      </p:sp>
    </p:spTree>
    <p:extLst>
      <p:ext uri="{BB962C8B-B14F-4D97-AF65-F5344CB8AC3E}">
        <p14:creationId xmlns:p14="http://schemas.microsoft.com/office/powerpoint/2010/main" val="376243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s-ES"/>
          </a:p>
        </p:txBody>
      </p:sp>
      <p:sp>
        <p:nvSpPr>
          <p:cNvPr id="8" name="Footer Placeholder 4"/>
          <p:cNvSpPr>
            <a:spLocks noGrp="1"/>
          </p:cNvSpPr>
          <p:nvPr>
            <p:ph type="ftr" sz="quarter" idx="11"/>
          </p:nvPr>
        </p:nvSpPr>
        <p:spPr/>
        <p:txBody>
          <a:bodyPr/>
          <a:lstStyle>
            <a:lvl1pPr>
              <a:defRPr/>
            </a:lvl1pPr>
          </a:lstStyle>
          <a:p>
            <a:pPr>
              <a:defRPr/>
            </a:pPr>
            <a:endParaRPr lang="es-ES"/>
          </a:p>
        </p:txBody>
      </p:sp>
      <p:sp>
        <p:nvSpPr>
          <p:cNvPr id="9" name="Slide Number Placeholder 5"/>
          <p:cNvSpPr>
            <a:spLocks noGrp="1"/>
          </p:cNvSpPr>
          <p:nvPr>
            <p:ph type="sldNum" sz="quarter" idx="12"/>
          </p:nvPr>
        </p:nvSpPr>
        <p:spPr/>
        <p:txBody>
          <a:bodyPr/>
          <a:lstStyle>
            <a:lvl1pPr>
              <a:defRPr/>
            </a:lvl1pPr>
          </a:lstStyle>
          <a:p>
            <a:pPr>
              <a:defRPr/>
            </a:pPr>
            <a:fld id="{503163C5-846B-4A06-B071-1F3ADB45F0AC}" type="slidenum">
              <a:rPr lang="es-ES" altLang="es-MX"/>
              <a:pPr>
                <a:defRPr/>
              </a:pPr>
              <a:t>‹Nº›</a:t>
            </a:fld>
            <a:endParaRPr lang="es-ES" altLang="es-MX"/>
          </a:p>
        </p:txBody>
      </p:sp>
    </p:spTree>
    <p:extLst>
      <p:ext uri="{BB962C8B-B14F-4D97-AF65-F5344CB8AC3E}">
        <p14:creationId xmlns:p14="http://schemas.microsoft.com/office/powerpoint/2010/main" val="36670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6905F07C-19F0-4B2E-86CF-CF3D00C42215}" type="slidenum">
              <a:rPr lang="es-ES" altLang="es-MX"/>
              <a:pPr>
                <a:defRPr/>
              </a:pPr>
              <a:t>‹Nº›</a:t>
            </a:fld>
            <a:endParaRPr lang="es-ES" altLang="es-MX"/>
          </a:p>
        </p:txBody>
      </p:sp>
    </p:spTree>
    <p:extLst>
      <p:ext uri="{BB962C8B-B14F-4D97-AF65-F5344CB8AC3E}">
        <p14:creationId xmlns:p14="http://schemas.microsoft.com/office/powerpoint/2010/main" val="45189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AB46FCA4-C570-4575-BA0B-8EA0465146BB}" type="slidenum">
              <a:rPr lang="es-ES" altLang="es-MX"/>
              <a:pPr>
                <a:defRPr/>
              </a:pPr>
              <a:t>‹Nº›</a:t>
            </a:fld>
            <a:endParaRPr lang="es-ES" altLang="es-MX"/>
          </a:p>
        </p:txBody>
      </p:sp>
    </p:spTree>
    <p:extLst>
      <p:ext uri="{BB962C8B-B14F-4D97-AF65-F5344CB8AC3E}">
        <p14:creationId xmlns:p14="http://schemas.microsoft.com/office/powerpoint/2010/main" val="174064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AB5A3E42-57DF-48CD-A5C2-2B36E45D82AA}" type="slidenum">
              <a:rPr lang="es-ES" altLang="es-MX"/>
              <a:pPr>
                <a:defRPr/>
              </a:pPr>
              <a:t>‹Nº›</a:t>
            </a:fld>
            <a:endParaRPr lang="es-ES" altLang="es-MX"/>
          </a:p>
        </p:txBody>
      </p:sp>
    </p:spTree>
    <p:extLst>
      <p:ext uri="{BB962C8B-B14F-4D97-AF65-F5344CB8AC3E}">
        <p14:creationId xmlns:p14="http://schemas.microsoft.com/office/powerpoint/2010/main" val="77890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a:lstStyle>
            <a:lvl1pPr>
              <a:defRPr/>
            </a:lvl1pPr>
          </a:lstStyle>
          <a:p>
            <a:pPr>
              <a:defRPr/>
            </a:pPr>
            <a:fld id="{5882FE52-BA55-4631-BFD2-77CD97499799}" type="slidenum">
              <a:rPr lang="es-ES" altLang="es-MX"/>
              <a:pPr>
                <a:defRPr/>
              </a:pPr>
              <a:t>‹Nº›</a:t>
            </a:fld>
            <a:endParaRPr lang="es-ES" altLang="es-MX"/>
          </a:p>
        </p:txBody>
      </p:sp>
    </p:spTree>
    <p:extLst>
      <p:ext uri="{BB962C8B-B14F-4D97-AF65-F5344CB8AC3E}">
        <p14:creationId xmlns:p14="http://schemas.microsoft.com/office/powerpoint/2010/main" val="4184087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título del patrón</a:t>
            </a:r>
            <a:endParaRPr lang="en-US" altLang="es-MX"/>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n-US" altLang="es-MX"/>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spcBef>
                <a:spcPct val="50000"/>
              </a:spcBef>
              <a:defRPr sz="1100" b="0" i="0">
                <a:solidFill>
                  <a:schemeClr val="tx1">
                    <a:tint val="75000"/>
                    <a:alpha val="60000"/>
                  </a:schemeClr>
                </a:solidFill>
              </a:defRPr>
            </a:lvl1pPr>
          </a:lstStyle>
          <a:p>
            <a:pPr>
              <a:defRPr/>
            </a:pPr>
            <a:endParaRPr lang="es-E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eaLnBrk="1" hangingPunct="1">
              <a:spcBef>
                <a:spcPct val="50000"/>
              </a:spcBef>
              <a:defRPr sz="1100" b="0" i="0">
                <a:solidFill>
                  <a:schemeClr val="tx1">
                    <a:tint val="75000"/>
                    <a:alpha val="60000"/>
                  </a:schemeClr>
                </a:solidFill>
              </a:defRPr>
            </a:lvl1pPr>
          </a:lstStyle>
          <a:p>
            <a:pPr>
              <a:defRPr/>
            </a:pPr>
            <a:endParaRPr lang="es-E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eaLnBrk="1" hangingPunct="1">
              <a:spcBef>
                <a:spcPct val="50000"/>
              </a:spcBef>
              <a:defRPr sz="2801" b="0" i="0">
                <a:solidFill>
                  <a:schemeClr val="tx1">
                    <a:tint val="75000"/>
                  </a:schemeClr>
                </a:solidFill>
              </a:defRPr>
            </a:lvl1pPr>
          </a:lstStyle>
          <a:p>
            <a:pPr>
              <a:defRPr/>
            </a:pPr>
            <a:fld id="{B863BA70-BFC4-4506-9699-D1DDDF9EAEF7}" type="slidenum">
              <a:rPr lang="es-ES" altLang="es-MX"/>
              <a:pPr>
                <a:defRPr/>
              </a:pPr>
              <a:t>‹Nº›</a:t>
            </a:fld>
            <a:endParaRPr lang="es-ES" altLang="es-MX"/>
          </a:p>
        </p:txBody>
      </p:sp>
    </p:spTree>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9" r:id="rId12"/>
    <p:sldLayoutId id="2147484046" r:id="rId13"/>
    <p:sldLayoutId id="2147484050" r:id="rId14"/>
    <p:sldLayoutId id="2147484051" r:id="rId15"/>
    <p:sldLayoutId id="2147484047" r:id="rId16"/>
    <p:sldLayoutId id="2147484048" r:id="rId17"/>
  </p:sldLayoutIdLst>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A0C1D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A0C1D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A0C1D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A0C1D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A0C1D5"/>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soporte@supercep.com.mx"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316" y="1303045"/>
            <a:ext cx="4762500"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ChangeArrowheads="1"/>
          </p:cNvSpPr>
          <p:nvPr/>
        </p:nvSpPr>
        <p:spPr bwMode="auto">
          <a:xfrm>
            <a:off x="4479925" y="3048000"/>
            <a:ext cx="244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s-MX" sz="4400">
              <a:solidFill>
                <a:schemeClr val="tx2"/>
              </a:solidFill>
              <a:latin typeface="Times New Roman" panose="02020603050405020304" pitchFamily="18" charset="0"/>
            </a:endParaRPr>
          </a:p>
        </p:txBody>
      </p:sp>
      <p:sp>
        <p:nvSpPr>
          <p:cNvPr id="5123" name="Rectangle 3"/>
          <p:cNvSpPr>
            <a:spLocks noChangeArrowheads="1"/>
          </p:cNvSpPr>
          <p:nvPr/>
        </p:nvSpPr>
        <p:spPr bwMode="auto">
          <a:xfrm>
            <a:off x="4632325" y="3200400"/>
            <a:ext cx="244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s-MX" altLang="es-MX" sz="4400">
              <a:solidFill>
                <a:schemeClr val="tx2"/>
              </a:solidFill>
              <a:latin typeface="Times New Roman" panose="02020603050405020304" pitchFamily="18" charset="0"/>
            </a:endParaRPr>
          </a:p>
        </p:txBody>
      </p:sp>
      <p:pic>
        <p:nvPicPr>
          <p:cNvPr id="4101" name="Picture 5" descr="C:\MAGDALENA\FDigital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970" y="404664"/>
            <a:ext cx="11176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2536931" y="645963"/>
            <a:ext cx="5105400" cy="400110"/>
          </a:xfrm>
          <a:prstGeom prst="rect">
            <a:avLst/>
          </a:prstGeom>
          <a:noFill/>
          <a:ln>
            <a:noFill/>
          </a:ln>
          <a:effectLst/>
          <a:extLst>
            <a:ext uri="{909E8E84-426E-40DD-AFC4-6F175D3DCCD1}">
              <a14:hiddenFill xmlns:a14="http://schemas.microsoft.com/office/drawing/2010/main">
                <a:gradFill rotWithShape="0">
                  <a:gsLst>
                    <a:gs pos="0">
                      <a:srgbClr val="FFFFFF"/>
                    </a:gs>
                    <a:gs pos="100000">
                      <a:srgbClr val="9999FF"/>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buNone/>
            </a:pPr>
            <a:r>
              <a:rPr lang="es-MX" b="1" i="1" dirty="0" err="1">
                <a:latin typeface="Tahoma" panose="020B0604030504040204" pitchFamily="34" charset="0"/>
                <a:ea typeface="Tahoma" panose="020B0604030504040204" pitchFamily="34" charset="0"/>
                <a:cs typeface="Tahoma" panose="020B0604030504040204" pitchFamily="34" charset="0"/>
              </a:rPr>
              <a:t>Statistical</a:t>
            </a:r>
            <a:r>
              <a:rPr lang="es-MX" b="1" i="1" dirty="0">
                <a:latin typeface="Tahoma" panose="020B0604030504040204" pitchFamily="34" charset="0"/>
                <a:ea typeface="Tahoma" panose="020B0604030504040204" pitchFamily="34" charset="0"/>
                <a:cs typeface="Tahoma" panose="020B0604030504040204" pitchFamily="34" charset="0"/>
              </a:rPr>
              <a:t> </a:t>
            </a:r>
            <a:r>
              <a:rPr lang="es-MX" b="1" i="1" dirty="0" err="1">
                <a:latin typeface="Tahoma" panose="020B0604030504040204" pitchFamily="34" charset="0"/>
                <a:ea typeface="Tahoma" panose="020B0604030504040204" pitchFamily="34" charset="0"/>
                <a:cs typeface="Tahoma" panose="020B0604030504040204" pitchFamily="34" charset="0"/>
              </a:rPr>
              <a:t>Process</a:t>
            </a:r>
            <a:r>
              <a:rPr lang="es-MX" b="1" i="1" dirty="0">
                <a:latin typeface="Tahoma" panose="020B0604030504040204" pitchFamily="34" charset="0"/>
                <a:ea typeface="Tahoma" panose="020B0604030504040204" pitchFamily="34" charset="0"/>
                <a:cs typeface="Tahoma" panose="020B0604030504040204" pitchFamily="34" charset="0"/>
              </a:rPr>
              <a:t> Control </a:t>
            </a:r>
            <a:r>
              <a:rPr lang="es-MX" b="1" i="1" dirty="0" err="1">
                <a:latin typeface="Tahoma" panose="020B0604030504040204" pitchFamily="34" charset="0"/>
                <a:ea typeface="Tahoma" panose="020B0604030504040204" pitchFamily="34" charset="0"/>
                <a:cs typeface="Tahoma" panose="020B0604030504040204" pitchFamily="34" charset="0"/>
              </a:rPr>
              <a:t>System</a:t>
            </a:r>
            <a:r>
              <a:rPr lang="es-MX" b="1" i="1" dirty="0">
                <a:latin typeface="Tahoma" panose="020B0604030504040204" pitchFamily="34" charset="0"/>
                <a:ea typeface="Tahoma" panose="020B0604030504040204" pitchFamily="34" charset="0"/>
                <a:cs typeface="Tahoma" panose="020B0604030504040204" pitchFamily="34" charset="0"/>
              </a:rPr>
              <a:t> </a:t>
            </a:r>
            <a:endParaRPr lang="es-ES" altLang="es-MX" b="1" i="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4104" name="Text Box 8"/>
          <p:cNvSpPr txBox="1">
            <a:spLocks noChangeArrowheads="1"/>
          </p:cNvSpPr>
          <p:nvPr/>
        </p:nvSpPr>
        <p:spPr bwMode="auto">
          <a:xfrm>
            <a:off x="1290970" y="5085184"/>
            <a:ext cx="701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b="1" dirty="0">
                <a:solidFill>
                  <a:srgbClr val="FFFF00"/>
                </a:solidFill>
                <a:latin typeface="Tahoma" panose="020B0604030504040204" pitchFamily="34" charset="0"/>
                <a:ea typeface="Tahoma" panose="020B0604030504040204" pitchFamily="34" charset="0"/>
                <a:cs typeface="Tahoma" panose="020B0604030504040204" pitchFamily="34" charset="0"/>
              </a:rPr>
              <a:t>SuperCEP Windows performs all analyzes, reports and charts required by Statistical Process Control.</a:t>
            </a:r>
            <a:endParaRPr lang="es-ES" altLang="es-MX"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8" name="Medio marco 7"/>
          <p:cNvSpPr/>
          <p:nvPr/>
        </p:nvSpPr>
        <p:spPr>
          <a:xfrm>
            <a:off x="179512" y="138113"/>
            <a:ext cx="8640960" cy="6459239"/>
          </a:xfrm>
          <a:prstGeom prst="halfFrame">
            <a:avLst>
              <a:gd name="adj1" fmla="val 1096"/>
              <a:gd name="adj2" fmla="val 972"/>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9" name="Medio marco 8"/>
          <p:cNvSpPr/>
          <p:nvPr/>
        </p:nvSpPr>
        <p:spPr>
          <a:xfrm rot="10800000">
            <a:off x="539552" y="404664"/>
            <a:ext cx="8424936" cy="6336704"/>
          </a:xfrm>
          <a:prstGeom prst="halfFrame">
            <a:avLst>
              <a:gd name="adj1" fmla="val 893"/>
              <a:gd name="adj2" fmla="val 1130"/>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1" name="Grupo 10"/>
          <p:cNvGrpSpPr/>
          <p:nvPr/>
        </p:nvGrpSpPr>
        <p:grpSpPr>
          <a:xfrm rot="10800000">
            <a:off x="8388424" y="6093296"/>
            <a:ext cx="609866" cy="698594"/>
            <a:chOff x="395536" y="260648"/>
            <a:chExt cx="609866" cy="698594"/>
          </a:xfrm>
        </p:grpSpPr>
        <p:grpSp>
          <p:nvGrpSpPr>
            <p:cNvPr id="12" name="Grupo 11"/>
            <p:cNvGrpSpPr/>
            <p:nvPr/>
          </p:nvGrpSpPr>
          <p:grpSpPr>
            <a:xfrm>
              <a:off x="395536" y="371285"/>
              <a:ext cx="144016" cy="587957"/>
              <a:chOff x="1087834" y="836712"/>
              <a:chExt cx="169466" cy="587957"/>
            </a:xfrm>
          </p:grpSpPr>
          <p:sp>
            <p:nvSpPr>
              <p:cNvPr id="15" name="Rectángulo 14"/>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p:cNvPicPr>
                <a:picLocks noChangeAspect="1"/>
              </p:cNvPicPr>
              <p:nvPr/>
            </p:nvPicPr>
            <p:blipFill>
              <a:blip r:embed="rId4"/>
              <a:stretch>
                <a:fillRect/>
              </a:stretch>
            </p:blipFill>
            <p:spPr>
              <a:xfrm rot="16200000">
                <a:off x="943811" y="1109425"/>
                <a:ext cx="450925" cy="162876"/>
              </a:xfrm>
              <a:prstGeom prst="rect">
                <a:avLst/>
              </a:prstGeom>
            </p:spPr>
          </p:pic>
        </p:grpSp>
        <p:pic>
          <p:nvPicPr>
            <p:cNvPr id="13" name="Imagen 12"/>
            <p:cNvPicPr>
              <a:picLocks noChangeAspect="1"/>
            </p:cNvPicPr>
            <p:nvPr/>
          </p:nvPicPr>
          <p:blipFill>
            <a:blip r:embed="rId5"/>
            <a:stretch>
              <a:fillRect/>
            </a:stretch>
          </p:blipFill>
          <p:spPr>
            <a:xfrm>
              <a:off x="521921" y="260648"/>
              <a:ext cx="483481" cy="144016"/>
            </a:xfrm>
            <a:prstGeom prst="rect">
              <a:avLst/>
            </a:prstGeom>
          </p:spPr>
        </p:pic>
        <p:sp>
          <p:nvSpPr>
            <p:cNvPr id="14" name="Combinar 13"/>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 name="Grupo 16"/>
          <p:cNvGrpSpPr/>
          <p:nvPr/>
        </p:nvGrpSpPr>
        <p:grpSpPr>
          <a:xfrm>
            <a:off x="179512" y="116632"/>
            <a:ext cx="609866" cy="698594"/>
            <a:chOff x="395536" y="260648"/>
            <a:chExt cx="609866" cy="698594"/>
          </a:xfrm>
        </p:grpSpPr>
        <p:grpSp>
          <p:nvGrpSpPr>
            <p:cNvPr id="18" name="Grupo 17"/>
            <p:cNvGrpSpPr/>
            <p:nvPr/>
          </p:nvGrpSpPr>
          <p:grpSpPr>
            <a:xfrm>
              <a:off x="395536" y="371285"/>
              <a:ext cx="144016" cy="587957"/>
              <a:chOff x="1087834" y="836712"/>
              <a:chExt cx="169466" cy="587957"/>
            </a:xfrm>
          </p:grpSpPr>
          <p:sp>
            <p:nvSpPr>
              <p:cNvPr id="21" name="Rectángulo 20"/>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2" name="Imagen 21"/>
              <p:cNvPicPr>
                <a:picLocks noChangeAspect="1"/>
              </p:cNvPicPr>
              <p:nvPr/>
            </p:nvPicPr>
            <p:blipFill>
              <a:blip r:embed="rId4"/>
              <a:stretch>
                <a:fillRect/>
              </a:stretch>
            </p:blipFill>
            <p:spPr>
              <a:xfrm rot="16200000">
                <a:off x="943811" y="1109425"/>
                <a:ext cx="450925" cy="162876"/>
              </a:xfrm>
              <a:prstGeom prst="rect">
                <a:avLst/>
              </a:prstGeom>
            </p:spPr>
          </p:pic>
        </p:grpSp>
        <p:pic>
          <p:nvPicPr>
            <p:cNvPr id="19" name="Imagen 18"/>
            <p:cNvPicPr>
              <a:picLocks noChangeAspect="1"/>
            </p:cNvPicPr>
            <p:nvPr/>
          </p:nvPicPr>
          <p:blipFill>
            <a:blip r:embed="rId5"/>
            <a:stretch>
              <a:fillRect/>
            </a:stretch>
          </p:blipFill>
          <p:spPr>
            <a:xfrm>
              <a:off x="521921" y="260648"/>
              <a:ext cx="483481" cy="144016"/>
            </a:xfrm>
            <a:prstGeom prst="rect">
              <a:avLst/>
            </a:prstGeom>
          </p:spPr>
        </p:pic>
        <p:sp>
          <p:nvSpPr>
            <p:cNvPr id="20" name="Combinar 19"/>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
                                  </p:stCondLst>
                                  <p:childTnLst>
                                    <p:set>
                                      <p:cBhvr>
                                        <p:cTn id="6" dur="1" fill="hold">
                                          <p:stCondLst>
                                            <p:cond delay="499"/>
                                          </p:stCondLst>
                                        </p:cTn>
                                        <p:tgtEl>
                                          <p:spTgt spid="4101"/>
                                        </p:tgtEl>
                                        <p:attrNameLst>
                                          <p:attrName>style.visibility</p:attrName>
                                        </p:attrNameLst>
                                      </p:cBhvr>
                                      <p:to>
                                        <p:strVal val="visible"/>
                                      </p:to>
                                    </p:set>
                                  </p:childTnLst>
                                </p:cTn>
                              </p:par>
                            </p:childTnLst>
                          </p:cTn>
                        </p:par>
                        <p:par>
                          <p:cTn id="7" fill="hold" nodeType="afterGroup">
                            <p:stCondLst>
                              <p:cond delay="700"/>
                            </p:stCondLst>
                            <p:childTnLst>
                              <p:par>
                                <p:cTn id="8" presetID="23" presetClass="entr" presetSubtype="16" fill="hold" grpId="0" nodeType="afterEffect">
                                  <p:stCondLst>
                                    <p:cond delay="200"/>
                                  </p:stCondLst>
                                  <p:childTnLst>
                                    <p:set>
                                      <p:cBhvr>
                                        <p:cTn id="9" dur="1" fill="hold">
                                          <p:stCondLst>
                                            <p:cond delay="0"/>
                                          </p:stCondLst>
                                        </p:cTn>
                                        <p:tgtEl>
                                          <p:spTgt spid="4102"/>
                                        </p:tgtEl>
                                        <p:attrNameLst>
                                          <p:attrName>style.visibility</p:attrName>
                                        </p:attrNameLst>
                                      </p:cBhvr>
                                      <p:to>
                                        <p:strVal val="visible"/>
                                      </p:to>
                                    </p:set>
                                    <p:anim calcmode="lin" valueType="num">
                                      <p:cBhvr>
                                        <p:cTn id="10" dur="1000" fill="hold"/>
                                        <p:tgtEl>
                                          <p:spTgt spid="4102"/>
                                        </p:tgtEl>
                                        <p:attrNameLst>
                                          <p:attrName>ppt_w</p:attrName>
                                        </p:attrNameLst>
                                      </p:cBhvr>
                                      <p:tavLst>
                                        <p:tav tm="0">
                                          <p:val>
                                            <p:fltVal val="0"/>
                                          </p:val>
                                        </p:tav>
                                        <p:tav tm="100000">
                                          <p:val>
                                            <p:strVal val="#ppt_w"/>
                                          </p:val>
                                        </p:tav>
                                      </p:tavLst>
                                    </p:anim>
                                    <p:anim calcmode="lin" valueType="num">
                                      <p:cBhvr>
                                        <p:cTn id="11" dur="1000" fill="hold"/>
                                        <p:tgtEl>
                                          <p:spTgt spid="4102"/>
                                        </p:tgtEl>
                                        <p:attrNameLst>
                                          <p:attrName>ppt_h</p:attrName>
                                        </p:attrNameLst>
                                      </p:cBhvr>
                                      <p:tavLst>
                                        <p:tav tm="0">
                                          <p:val>
                                            <p:fltVal val="0"/>
                                          </p:val>
                                        </p:tav>
                                        <p:tav tm="100000">
                                          <p:val>
                                            <p:strVal val="#ppt_h"/>
                                          </p:val>
                                        </p:tav>
                                      </p:tavLst>
                                    </p:anim>
                                  </p:childTnLst>
                                </p:cTn>
                              </p:par>
                            </p:childTnLst>
                          </p:cTn>
                        </p:par>
                        <p:par>
                          <p:cTn id="12" fill="hold">
                            <p:stCondLst>
                              <p:cond delay="1900"/>
                            </p:stCondLst>
                            <p:childTnLst>
                              <p:par>
                                <p:cTn id="13" presetID="1" presetClass="entr" presetSubtype="0" fill="hold" nodeType="afterEffect">
                                  <p:stCondLst>
                                    <p:cond delay="600"/>
                                  </p:stCondLst>
                                  <p:childTnLst>
                                    <p:set>
                                      <p:cBhvr>
                                        <p:cTn id="14" dur="1" fill="hold">
                                          <p:stCondLst>
                                            <p:cond delay="0"/>
                                          </p:stCondLst>
                                        </p:cTn>
                                        <p:tgtEl>
                                          <p:spTgt spid="1026"/>
                                        </p:tgtEl>
                                        <p:attrNameLst>
                                          <p:attrName>style.visibility</p:attrName>
                                        </p:attrNameLst>
                                      </p:cBhvr>
                                      <p:to>
                                        <p:strVal val="visible"/>
                                      </p:to>
                                    </p:set>
                                  </p:childTnLst>
                                </p:cTn>
                              </p:par>
                            </p:childTnLst>
                          </p:cTn>
                        </p:par>
                        <p:par>
                          <p:cTn id="15" fill="hold">
                            <p:stCondLst>
                              <p:cond delay="2500"/>
                            </p:stCondLst>
                            <p:childTnLst>
                              <p:par>
                                <p:cTn id="16" presetID="42" presetClass="entr" presetSubtype="0" fill="hold" grpId="0" nodeType="afterEffect">
                                  <p:stCondLst>
                                    <p:cond delay="60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1500"/>
                                        <p:tgtEl>
                                          <p:spTgt spid="4104"/>
                                        </p:tgtEl>
                                      </p:cBhvr>
                                    </p:animEffect>
                                    <p:anim calcmode="lin" valueType="num">
                                      <p:cBhvr>
                                        <p:cTn id="19" dur="1500" fill="hold"/>
                                        <p:tgtEl>
                                          <p:spTgt spid="4104"/>
                                        </p:tgtEl>
                                        <p:attrNameLst>
                                          <p:attrName>ppt_x</p:attrName>
                                        </p:attrNameLst>
                                      </p:cBhvr>
                                      <p:tavLst>
                                        <p:tav tm="0">
                                          <p:val>
                                            <p:strVal val="#ppt_x"/>
                                          </p:val>
                                        </p:tav>
                                        <p:tav tm="100000">
                                          <p:val>
                                            <p:strVal val="#ppt_x"/>
                                          </p:val>
                                        </p:tav>
                                      </p:tavLst>
                                    </p:anim>
                                    <p:anim calcmode="lin" valueType="num">
                                      <p:cBhvr>
                                        <p:cTn id="20" dur="1500" fill="hold"/>
                                        <p:tgtEl>
                                          <p:spTgt spid="4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1810DC9-C6DD-48CB-8ED0-1624A57FB138}"/>
              </a:ext>
            </a:extLst>
          </p:cNvPr>
          <p:cNvPicPr>
            <a:picLocks noChangeAspect="1"/>
          </p:cNvPicPr>
          <p:nvPr/>
        </p:nvPicPr>
        <p:blipFill>
          <a:blip r:embed="rId2"/>
          <a:stretch>
            <a:fillRect/>
          </a:stretch>
        </p:blipFill>
        <p:spPr>
          <a:xfrm>
            <a:off x="319088" y="776288"/>
            <a:ext cx="7061226" cy="4404370"/>
          </a:xfrm>
          <a:prstGeom prst="rect">
            <a:avLst/>
          </a:prstGeom>
        </p:spPr>
      </p:pic>
      <p:sp>
        <p:nvSpPr>
          <p:cNvPr id="21507" name="Text Box 3"/>
          <p:cNvSpPr txBox="1">
            <a:spLocks noChangeArrowheads="1"/>
          </p:cNvSpPr>
          <p:nvPr/>
        </p:nvSpPr>
        <p:spPr bwMode="auto">
          <a:xfrm>
            <a:off x="7459663" y="1669015"/>
            <a:ext cx="1371600" cy="2246769"/>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n-US" sz="1400" b="1" dirty="0">
                <a:solidFill>
                  <a:schemeClr val="accent3">
                    <a:lumMod val="60000"/>
                    <a:lumOff val="40000"/>
                  </a:schemeClr>
                </a:solidFill>
                <a:effectLst>
                  <a:outerShdw blurRad="38100" dist="38100" dir="2700000" algn="tl">
                    <a:srgbClr val="000000">
                      <a:alpha val="43137"/>
                    </a:srgbClr>
                  </a:outerShdw>
                </a:effectLst>
              </a:rPr>
              <a:t>On the right side a charts  bar is available to each user according to their level of analysis and decision power.</a:t>
            </a:r>
            <a:endParaRPr lang="es-ES" altLang="es-MX" sz="1400" b="1" dirty="0">
              <a:solidFill>
                <a:schemeClr val="accent3">
                  <a:lumMod val="60000"/>
                  <a:lumOff val="40000"/>
                </a:schemeClr>
              </a:solidFill>
              <a:effectLst>
                <a:outerShdw blurRad="38100" dist="38100" dir="2700000" algn="tl">
                  <a:srgbClr val="000000">
                    <a:alpha val="43137"/>
                  </a:srgbClr>
                </a:outerShdw>
              </a:effectLst>
            </a:endParaRPr>
          </a:p>
        </p:txBody>
      </p:sp>
      <p:sp>
        <p:nvSpPr>
          <p:cNvPr id="21508" name="AutoShape 4"/>
          <p:cNvSpPr>
            <a:spLocks noChangeArrowheads="1"/>
          </p:cNvSpPr>
          <p:nvPr/>
        </p:nvSpPr>
        <p:spPr bwMode="auto">
          <a:xfrm rot="7432965">
            <a:off x="6781800" y="1905000"/>
            <a:ext cx="762000" cy="304800"/>
          </a:xfrm>
          <a:custGeom>
            <a:avLst/>
            <a:gdLst>
              <a:gd name="T0" fmla="*/ 711244097 w 21600"/>
              <a:gd name="T1" fmla="*/ 0 h 21600"/>
              <a:gd name="T2" fmla="*/ 0 w 21600"/>
              <a:gd name="T3" fmla="*/ 30346410 h 21600"/>
              <a:gd name="T4" fmla="*/ 711244097 w 21600"/>
              <a:gd name="T5" fmla="*/ 60692834 h 21600"/>
              <a:gd name="T6" fmla="*/ 948325475 w 21600"/>
              <a:gd name="T7" fmla="*/ 3034641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21509" name="Text Box 5"/>
          <p:cNvSpPr txBox="1">
            <a:spLocks noChangeArrowheads="1"/>
          </p:cNvSpPr>
          <p:nvPr/>
        </p:nvSpPr>
        <p:spPr bwMode="auto">
          <a:xfrm>
            <a:off x="250825" y="5697254"/>
            <a:ext cx="7250113" cy="646331"/>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76200" cap="sq">
                <a:solidFill>
                  <a:schemeClr va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any time you can request specific information about each quality characteristic such as formulations, operating conditions, preparation routines and equipment setup, inspection methods, etc.</a:t>
            </a:r>
            <a:endParaRPr lang="es-ES" alt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7" name="Medio marco 6"/>
          <p:cNvSpPr/>
          <p:nvPr/>
        </p:nvSpPr>
        <p:spPr>
          <a:xfrm rot="10800000">
            <a:off x="107504" y="260648"/>
            <a:ext cx="8856984"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rot="10800000">
            <a:off x="8498638" y="6114781"/>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686" y="1972848"/>
            <a:ext cx="370522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5" presetClass="entr" presetSubtype="5" fill="hold" grpId="0" nodeType="afterEffect">
                                  <p:stCondLst>
                                    <p:cond delay="600"/>
                                  </p:stCondLst>
                                  <p:childTnLst>
                                    <p:set>
                                      <p:cBhvr>
                                        <p:cTn id="11" dur="1" fill="hold">
                                          <p:stCondLst>
                                            <p:cond delay="0"/>
                                          </p:stCondLst>
                                        </p:cTn>
                                        <p:tgtEl>
                                          <p:spTgt spid="21507"/>
                                        </p:tgtEl>
                                        <p:attrNameLst>
                                          <p:attrName>style.visibility</p:attrName>
                                        </p:attrNameLst>
                                      </p:cBhvr>
                                      <p:to>
                                        <p:strVal val="visible"/>
                                      </p:to>
                                    </p:set>
                                    <p:animEffect transition="in" filter="checkerboard(down)">
                                      <p:cBhvr>
                                        <p:cTn id="12" dur="500"/>
                                        <p:tgtEl>
                                          <p:spTgt spid="21507"/>
                                        </p:tgtEl>
                                      </p:cBhvr>
                                    </p:animEffect>
                                  </p:childTnLst>
                                </p:cTn>
                              </p:par>
                            </p:childTnLst>
                          </p:cTn>
                        </p:par>
                        <p:par>
                          <p:cTn id="13" fill="hold" nodeType="afterGroup">
                            <p:stCondLst>
                              <p:cond delay="2600"/>
                            </p:stCondLst>
                            <p:childTnLst>
                              <p:par>
                                <p:cTn id="14" presetID="23" presetClass="entr" presetSubtype="16" fill="hold" grpId="0" nodeType="afterEffect">
                                  <p:stCondLst>
                                    <p:cond delay="1500"/>
                                  </p:stCondLst>
                                  <p:childTnLst>
                                    <p:set>
                                      <p:cBhvr>
                                        <p:cTn id="15" dur="1" fill="hold">
                                          <p:stCondLst>
                                            <p:cond delay="0"/>
                                          </p:stCondLst>
                                        </p:cTn>
                                        <p:tgtEl>
                                          <p:spTgt spid="21509"/>
                                        </p:tgtEl>
                                        <p:attrNameLst>
                                          <p:attrName>style.visibility</p:attrName>
                                        </p:attrNameLst>
                                      </p:cBhvr>
                                      <p:to>
                                        <p:strVal val="visible"/>
                                      </p:to>
                                    </p:set>
                                    <p:anim calcmode="lin" valueType="num">
                                      <p:cBhvr>
                                        <p:cTn id="16" dur="500" fill="hold"/>
                                        <p:tgtEl>
                                          <p:spTgt spid="21509"/>
                                        </p:tgtEl>
                                        <p:attrNameLst>
                                          <p:attrName>ppt_w</p:attrName>
                                        </p:attrNameLst>
                                      </p:cBhvr>
                                      <p:tavLst>
                                        <p:tav tm="0">
                                          <p:val>
                                            <p:fltVal val="0"/>
                                          </p:val>
                                        </p:tav>
                                        <p:tav tm="100000">
                                          <p:val>
                                            <p:strVal val="#ppt_w"/>
                                          </p:val>
                                        </p:tav>
                                      </p:tavLst>
                                    </p:anim>
                                    <p:anim calcmode="lin" valueType="num">
                                      <p:cBhvr>
                                        <p:cTn id="17" dur="500" fill="hold"/>
                                        <p:tgtEl>
                                          <p:spTgt spid="21509"/>
                                        </p:tgtEl>
                                        <p:attrNameLst>
                                          <p:attrName>ppt_h</p:attrName>
                                        </p:attrNameLst>
                                      </p:cBhvr>
                                      <p:tavLst>
                                        <p:tav tm="0">
                                          <p:val>
                                            <p:fltVal val="0"/>
                                          </p:val>
                                        </p:tav>
                                        <p:tav tm="100000">
                                          <p:val>
                                            <p:strVal val="#ppt_h"/>
                                          </p:val>
                                        </p:tav>
                                      </p:tavLst>
                                    </p:anim>
                                  </p:childTnLst>
                                </p:cTn>
                              </p:par>
                            </p:childTnLst>
                          </p:cTn>
                        </p:par>
                        <p:par>
                          <p:cTn id="18" fill="hold">
                            <p:stCondLst>
                              <p:cond delay="4600"/>
                            </p:stCondLst>
                            <p:childTnLst>
                              <p:par>
                                <p:cTn id="19" presetID="42" presetClass="entr" presetSubtype="0" fill="hold" nodeType="after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nimBg="1"/>
      <p:bldP spid="2150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51368D3-0538-4177-8982-80F0881D2FA7}"/>
              </a:ext>
            </a:extLst>
          </p:cNvPr>
          <p:cNvPicPr>
            <a:picLocks noChangeAspect="1"/>
          </p:cNvPicPr>
          <p:nvPr/>
        </p:nvPicPr>
        <p:blipFill>
          <a:blip r:embed="rId2"/>
          <a:stretch>
            <a:fillRect/>
          </a:stretch>
        </p:blipFill>
        <p:spPr>
          <a:xfrm>
            <a:off x="2743200" y="1488579"/>
            <a:ext cx="6119465" cy="4505178"/>
          </a:xfrm>
          <a:prstGeom prst="rect">
            <a:avLst/>
          </a:prstGeom>
        </p:spPr>
      </p:pic>
      <p:sp>
        <p:nvSpPr>
          <p:cNvPr id="22531" name="Text Box 3"/>
          <p:cNvSpPr txBox="1">
            <a:spLocks noChangeArrowheads="1"/>
          </p:cNvSpPr>
          <p:nvPr/>
        </p:nvSpPr>
        <p:spPr bwMode="auto">
          <a:xfrm>
            <a:off x="457200" y="1752600"/>
            <a:ext cx="2286000" cy="2308324"/>
          </a:xfrm>
          <a:prstGeom prst="rect">
            <a:avLst/>
          </a:prstGeom>
          <a:noFill/>
          <a:ln>
            <a:noFill/>
          </a:ln>
          <a:effectLst/>
          <a:extLst>
            <a:ext uri="{909E8E84-426E-40DD-AFC4-6F175D3DCCD1}">
              <a14:hiddenFill xmlns:a14="http://schemas.microsoft.com/office/drawing/2010/main">
                <a:solidFill>
                  <a:schemeClr val="accent2">
                    <a:alpha val="50000"/>
                  </a:schemeClr>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1600" b="1" dirty="0">
                <a:solidFill>
                  <a:srgbClr val="FFFF66"/>
                </a:solidFill>
                <a:effectLst>
                  <a:outerShdw blurRad="38100" dist="38100" dir="2700000" algn="tl">
                    <a:srgbClr val="000000">
                      <a:alpha val="43137"/>
                    </a:srgbClr>
                  </a:outerShdw>
                </a:effectLst>
              </a:rPr>
              <a:t>With the capability study, SuperCEP lets you know if your process is capable of meeting the specifications and tolerances required by the customer.</a:t>
            </a:r>
            <a:endParaRPr lang="es-ES" sz="1600" b="1" dirty="0">
              <a:solidFill>
                <a:srgbClr val="FFFF66"/>
              </a:solidFill>
              <a:effectLst>
                <a:outerShdw blurRad="38100" dist="38100" dir="2700000" algn="tl">
                  <a:srgbClr val="000000">
                    <a:alpha val="43137"/>
                  </a:srgbClr>
                </a:outerShdw>
              </a:effectLst>
              <a:latin typeface="Tahoma" charset="0"/>
            </a:endParaRPr>
          </a:p>
        </p:txBody>
      </p:sp>
      <p:sp>
        <p:nvSpPr>
          <p:cNvPr id="22532" name="Text Box 4"/>
          <p:cNvSpPr txBox="1">
            <a:spLocks noChangeArrowheads="1"/>
          </p:cNvSpPr>
          <p:nvPr/>
        </p:nvSpPr>
        <p:spPr bwMode="auto">
          <a:xfrm>
            <a:off x="609600" y="4343400"/>
            <a:ext cx="1828800" cy="1600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These studies are based on statistical theories of Normal and Non-Normal frequency distributions.</a:t>
            </a:r>
            <a:endParaRPr lang="es-ES" alt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22533" name="Text Box 5"/>
          <p:cNvSpPr txBox="1">
            <a:spLocks noChangeArrowheads="1"/>
          </p:cNvSpPr>
          <p:nvPr/>
        </p:nvSpPr>
        <p:spPr bwMode="auto">
          <a:xfrm>
            <a:off x="1907704" y="720725"/>
            <a:ext cx="6480720" cy="30777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 fully automatic header identifies the source of the study data.</a:t>
            </a:r>
            <a:endParaRPr lang="es-ES" alt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22534" name="AutoShape 6"/>
          <p:cNvSpPr>
            <a:spLocks noChangeArrowheads="1"/>
          </p:cNvSpPr>
          <p:nvPr/>
        </p:nvSpPr>
        <p:spPr bwMode="auto">
          <a:xfrm rot="1938359">
            <a:off x="4190999" y="1348003"/>
            <a:ext cx="762000" cy="363537"/>
          </a:xfrm>
          <a:custGeom>
            <a:avLst/>
            <a:gdLst>
              <a:gd name="T0" fmla="*/ 711244097 w 21600"/>
              <a:gd name="T1" fmla="*/ 0 h 21600"/>
              <a:gd name="T2" fmla="*/ 0 w 21600"/>
              <a:gd name="T3" fmla="*/ 51488419 h 21600"/>
              <a:gd name="T4" fmla="*/ 711244097 w 21600"/>
              <a:gd name="T5" fmla="*/ 102976551 h 21600"/>
              <a:gd name="T6" fmla="*/ 948325475 w 21600"/>
              <a:gd name="T7" fmla="*/ 5148841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 name="Medio marco 8"/>
          <p:cNvSpPr/>
          <p:nvPr/>
        </p:nvSpPr>
        <p:spPr>
          <a:xfrm>
            <a:off x="251520" y="260648"/>
            <a:ext cx="8568952"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0" name="Grupo 9"/>
          <p:cNvGrpSpPr/>
          <p:nvPr/>
        </p:nvGrpSpPr>
        <p:grpSpPr>
          <a:xfrm>
            <a:off x="107504" y="116632"/>
            <a:ext cx="609866" cy="698594"/>
            <a:chOff x="395536" y="260648"/>
            <a:chExt cx="609866" cy="698594"/>
          </a:xfrm>
        </p:grpSpPr>
        <p:grpSp>
          <p:nvGrpSpPr>
            <p:cNvPr id="11" name="Grupo 10"/>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iterate type="wd">
                                    <p:tmPct val="76000"/>
                                  </p:iterate>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300"/>
                                        <p:tgtEl>
                                          <p:spTgt spid="22531"/>
                                        </p:tgtEl>
                                      </p:cBhvr>
                                    </p:animEffect>
                                  </p:childTnLst>
                                </p:cTn>
                              </p:par>
                            </p:childTnLst>
                          </p:cTn>
                        </p:par>
                        <p:par>
                          <p:cTn id="8" fill="hold">
                            <p:stCondLst>
                              <p:cond delay="6772"/>
                            </p:stCondLst>
                            <p:childTnLst>
                              <p:par>
                                <p:cTn id="9" presetID="5" presetClass="entr" presetSubtype="10" fill="hold" grpId="0" nodeType="afterEffect">
                                  <p:stCondLst>
                                    <p:cond delay="2000"/>
                                  </p:stCondLst>
                                  <p:childTnLst>
                                    <p:set>
                                      <p:cBhvr>
                                        <p:cTn id="10" dur="1" fill="hold">
                                          <p:stCondLst>
                                            <p:cond delay="0"/>
                                          </p:stCondLst>
                                        </p:cTn>
                                        <p:tgtEl>
                                          <p:spTgt spid="22532"/>
                                        </p:tgtEl>
                                        <p:attrNameLst>
                                          <p:attrName>style.visibility</p:attrName>
                                        </p:attrNameLst>
                                      </p:cBhvr>
                                      <p:to>
                                        <p:strVal val="visible"/>
                                      </p:to>
                                    </p:set>
                                    <p:animEffect transition="in" filter="checkerboard(across)">
                                      <p:cBhvr>
                                        <p:cTn id="11" dur="500"/>
                                        <p:tgtEl>
                                          <p:spTgt spid="22532"/>
                                        </p:tgtEl>
                                      </p:cBhvr>
                                    </p:animEffect>
                                  </p:childTnLst>
                                </p:cTn>
                              </p:par>
                            </p:childTnLst>
                          </p:cTn>
                        </p:par>
                        <p:par>
                          <p:cTn id="12" fill="hold">
                            <p:stCondLst>
                              <p:cond delay="9272"/>
                            </p:stCondLst>
                            <p:childTnLst>
                              <p:par>
                                <p:cTn id="13" presetID="23" presetClass="entr" presetSubtype="16" fill="hold" grpId="0" nodeType="afterEffect">
                                  <p:stCondLst>
                                    <p:cond delay="2000"/>
                                  </p:stCondLst>
                                  <p:childTnLst>
                                    <p:set>
                                      <p:cBhvr>
                                        <p:cTn id="14" dur="1" fill="hold">
                                          <p:stCondLst>
                                            <p:cond delay="0"/>
                                          </p:stCondLst>
                                        </p:cTn>
                                        <p:tgtEl>
                                          <p:spTgt spid="22533"/>
                                        </p:tgtEl>
                                        <p:attrNameLst>
                                          <p:attrName>style.visibility</p:attrName>
                                        </p:attrNameLst>
                                      </p:cBhvr>
                                      <p:to>
                                        <p:strVal val="visible"/>
                                      </p:to>
                                    </p:set>
                                    <p:anim calcmode="lin" valueType="num">
                                      <p:cBhvr>
                                        <p:cTn id="15" dur="500" fill="hold"/>
                                        <p:tgtEl>
                                          <p:spTgt spid="22533"/>
                                        </p:tgtEl>
                                        <p:attrNameLst>
                                          <p:attrName>ppt_w</p:attrName>
                                        </p:attrNameLst>
                                      </p:cBhvr>
                                      <p:tavLst>
                                        <p:tav tm="0">
                                          <p:val>
                                            <p:fltVal val="0"/>
                                          </p:val>
                                        </p:tav>
                                        <p:tav tm="100000">
                                          <p:val>
                                            <p:strVal val="#ppt_w"/>
                                          </p:val>
                                        </p:tav>
                                      </p:tavLst>
                                    </p:anim>
                                    <p:anim calcmode="lin" valueType="num">
                                      <p:cBhvr>
                                        <p:cTn id="16" dur="500" fill="hold"/>
                                        <p:tgtEl>
                                          <p:spTgt spid="22533"/>
                                        </p:tgtEl>
                                        <p:attrNameLst>
                                          <p:attrName>ppt_h</p:attrName>
                                        </p:attrNameLst>
                                      </p:cBhvr>
                                      <p:tavLst>
                                        <p:tav tm="0">
                                          <p:val>
                                            <p:fltVal val="0"/>
                                          </p:val>
                                        </p:tav>
                                        <p:tav tm="100000">
                                          <p:val>
                                            <p:strVal val="#ppt_h"/>
                                          </p:val>
                                        </p:tav>
                                      </p:tavLst>
                                    </p:anim>
                                  </p:childTnLst>
                                </p:cTn>
                              </p:par>
                            </p:childTnLst>
                          </p:cTn>
                        </p:par>
                        <p:par>
                          <p:cTn id="17" fill="hold">
                            <p:stCondLst>
                              <p:cond delay="11772"/>
                            </p:stCondLst>
                            <p:childTnLst>
                              <p:par>
                                <p:cTn id="18" presetID="23" presetClass="entr" presetSubtype="32" fill="hold" grpId="0" nodeType="afterEffect">
                                  <p:stCondLst>
                                    <p:cond delay="0"/>
                                  </p:stCondLst>
                                  <p:childTnLst>
                                    <p:set>
                                      <p:cBhvr>
                                        <p:cTn id="19" dur="1" fill="hold">
                                          <p:stCondLst>
                                            <p:cond delay="0"/>
                                          </p:stCondLst>
                                        </p:cTn>
                                        <p:tgtEl>
                                          <p:spTgt spid="22534"/>
                                        </p:tgtEl>
                                        <p:attrNameLst>
                                          <p:attrName>style.visibility</p:attrName>
                                        </p:attrNameLst>
                                      </p:cBhvr>
                                      <p:to>
                                        <p:strVal val="visible"/>
                                      </p:to>
                                    </p:set>
                                    <p:anim calcmode="lin" valueType="num">
                                      <p:cBhvr>
                                        <p:cTn id="20" dur="500" fill="hold"/>
                                        <p:tgtEl>
                                          <p:spTgt spid="22534"/>
                                        </p:tgtEl>
                                        <p:attrNameLst>
                                          <p:attrName>ppt_w</p:attrName>
                                        </p:attrNameLst>
                                      </p:cBhvr>
                                      <p:tavLst>
                                        <p:tav tm="0">
                                          <p:val>
                                            <p:strVal val="4*#ppt_w"/>
                                          </p:val>
                                        </p:tav>
                                        <p:tav tm="100000">
                                          <p:val>
                                            <p:strVal val="#ppt_w"/>
                                          </p:val>
                                        </p:tav>
                                      </p:tavLst>
                                    </p:anim>
                                    <p:anim calcmode="lin" valueType="num">
                                      <p:cBhvr>
                                        <p:cTn id="21" dur="500" fill="hold"/>
                                        <p:tgtEl>
                                          <p:spTgt spid="22534"/>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P spid="22532" grpId="0" autoUpdateAnimBg="0"/>
      <p:bldP spid="22533" grpId="0" autoUpdateAnimBg="0"/>
      <p:bldP spid="2253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D00C802-DE53-4250-B9D8-2CF3A7ABA00D}"/>
              </a:ext>
            </a:extLst>
          </p:cNvPr>
          <p:cNvPicPr>
            <a:picLocks noChangeAspect="1"/>
          </p:cNvPicPr>
          <p:nvPr/>
        </p:nvPicPr>
        <p:blipFill>
          <a:blip r:embed="rId2"/>
          <a:stretch>
            <a:fillRect/>
          </a:stretch>
        </p:blipFill>
        <p:spPr>
          <a:xfrm>
            <a:off x="1331640" y="1507228"/>
            <a:ext cx="5894175" cy="3985308"/>
          </a:xfrm>
          <a:prstGeom prst="rect">
            <a:avLst/>
          </a:prstGeom>
        </p:spPr>
      </p:pic>
      <p:sp>
        <p:nvSpPr>
          <p:cNvPr id="23555" name="Text Box 3"/>
          <p:cNvSpPr txBox="1">
            <a:spLocks noChangeArrowheads="1"/>
          </p:cNvSpPr>
          <p:nvPr/>
        </p:nvSpPr>
        <p:spPr bwMode="auto">
          <a:xfrm>
            <a:off x="944047" y="680349"/>
            <a:ext cx="6669360" cy="7386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rgbClr val="FFFF66"/>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In the graphic panel you find: * Histogram showing scales for frequencies and class marks. * Indicators of the mean, standard deviation and specification limits. * Theoretical normal curve.</a:t>
            </a:r>
            <a:endPar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23557" name="Text Box 5"/>
          <p:cNvSpPr txBox="1">
            <a:spLocks noChangeArrowheads="1"/>
          </p:cNvSpPr>
          <p:nvPr/>
        </p:nvSpPr>
        <p:spPr bwMode="auto">
          <a:xfrm>
            <a:off x="1008338" y="5540472"/>
            <a:ext cx="6948038" cy="954107"/>
          </a:xfrm>
          <a:prstGeom prst="rect">
            <a:avLst/>
          </a:prstGeom>
          <a:noFill/>
          <a:ln>
            <a:noFill/>
          </a:ln>
          <a:effectLst/>
          <a:extLst>
            <a:ext uri="{909E8E84-426E-40DD-AFC4-6F175D3DCCD1}">
              <a14:hiddenFill xmlns:a14="http://schemas.microsoft.com/office/drawing/2010/main">
                <a:solidFill>
                  <a:schemeClr val="accent2">
                    <a:alpha val="50195"/>
                  </a:schemeClr>
                </a:solidFill>
              </a14:hiddenFill>
            </a:ext>
            <a:ext uri="{91240B29-F687-4F45-9708-019B960494DF}">
              <a14:hiddenLine xmlns:a14="http://schemas.microsoft.com/office/drawing/2010/main" w="57150" cap="sq">
                <a:pattFill prst="wdUpDiag">
                  <a:fgClr>
                    <a:schemeClr val="tx1"/>
                  </a:fgClr>
                  <a:bgClr>
                    <a:schemeClr val="folHlink"/>
                  </a:bgClr>
                </a:patt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In the numerical section you see: * Mean and standard deviation. * Tolerance variability and potential capacity Cp. * Capability Z’s and Process Cpk. * Bias, kurtosis and normality analysis. * Nonconforming observed and estimation for the population</a:t>
            </a:r>
            <a:endPar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23562" name="Rectangle 10"/>
          <p:cNvSpPr>
            <a:spLocks noChangeArrowheads="1"/>
          </p:cNvSpPr>
          <p:nvPr/>
        </p:nvSpPr>
        <p:spPr bwMode="auto">
          <a:xfrm>
            <a:off x="7297575" y="1716614"/>
            <a:ext cx="162113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n-US" sz="1200" b="1" dirty="0">
                <a:solidFill>
                  <a:schemeClr val="accent3">
                    <a:lumMod val="60000"/>
                    <a:lumOff val="40000"/>
                  </a:schemeClr>
                </a:solidFill>
                <a:effectLst>
                  <a:outerShdw blurRad="38100" dist="38100" dir="2700000" algn="tl">
                    <a:srgbClr val="000000">
                      <a:alpha val="43137"/>
                    </a:srgbClr>
                  </a:outerShdw>
                </a:effectLst>
              </a:rPr>
              <a:t>Tool buttons to</a:t>
            </a:r>
            <a:r>
              <a:rPr lang="es-ES" altLang="es-MX" sz="1200" b="1" dirty="0">
                <a:solidFill>
                  <a:schemeClr val="accent1">
                    <a:lumMod val="20000"/>
                    <a:lumOff val="80000"/>
                  </a:schemeClr>
                </a:solidFill>
              </a:rPr>
              <a:t>: </a:t>
            </a:r>
          </a:p>
          <a:p>
            <a:pPr marL="171450" indent="-171450" algn="just" eaLnBrk="1" hangingPunct="1">
              <a:buClr>
                <a:srgbClr val="00FF00"/>
              </a:buClr>
              <a:buFont typeface="Wingdings 3" panose="05040102010807070707" pitchFamily="18" charset="2"/>
              <a:buChar char=""/>
              <a:defRPr/>
            </a:pPr>
            <a:r>
              <a:rPr lang="en-US" sz="1200" b="1" dirty="0">
                <a:solidFill>
                  <a:schemeClr val="accent3">
                    <a:lumMod val="40000"/>
                    <a:lumOff val="60000"/>
                  </a:schemeClr>
                </a:solidFill>
                <a:effectLst>
                  <a:outerShdw blurRad="38100" dist="38100" dir="2700000" algn="tl">
                    <a:srgbClr val="000000">
                      <a:alpha val="43137"/>
                    </a:srgbClr>
                  </a:outerShdw>
                </a:effectLst>
              </a:rPr>
              <a:t>Export the study to another program</a:t>
            </a:r>
            <a:r>
              <a:rPr lang="es-ES" altLang="es-MX" sz="1200" b="1" dirty="0">
                <a:solidFill>
                  <a:schemeClr val="accent3">
                    <a:lumMod val="40000"/>
                    <a:lumOff val="60000"/>
                  </a:schemeClr>
                </a:solidFill>
                <a:effectLst>
                  <a:outerShdw blurRad="38100" dist="38100" dir="2700000" algn="tl">
                    <a:srgbClr val="000000">
                      <a:alpha val="43137"/>
                    </a:srgbClr>
                  </a:outerShdw>
                </a:effectLst>
              </a:rPr>
              <a:t>. </a:t>
            </a:r>
          </a:p>
          <a:p>
            <a:pPr marL="171450" indent="-171450" algn="just" eaLnBrk="1" hangingPunct="1">
              <a:buClr>
                <a:srgbClr val="00FF00"/>
              </a:buClr>
              <a:buFont typeface="Wingdings 3" panose="05040102010807070707" pitchFamily="18" charset="2"/>
              <a:buChar char=""/>
              <a:defRPr/>
            </a:pPr>
            <a:r>
              <a:rPr lang="en-US" sz="1200" b="1" dirty="0">
                <a:solidFill>
                  <a:schemeClr val="accent3">
                    <a:lumMod val="40000"/>
                    <a:lumOff val="60000"/>
                  </a:schemeClr>
                </a:solidFill>
                <a:effectLst>
                  <a:outerShdw blurRad="38100" dist="38100" dir="2700000" algn="tl">
                    <a:srgbClr val="000000">
                      <a:alpha val="43137"/>
                    </a:srgbClr>
                  </a:outerShdw>
                </a:effectLst>
              </a:rPr>
              <a:t>Reconfigure the parameters and scope</a:t>
            </a:r>
            <a:r>
              <a:rPr lang="es-ES" altLang="es-MX" sz="1200" b="1" dirty="0">
                <a:solidFill>
                  <a:schemeClr val="accent3">
                    <a:lumMod val="40000"/>
                    <a:lumOff val="60000"/>
                  </a:schemeClr>
                </a:solidFill>
                <a:effectLst>
                  <a:outerShdw blurRad="38100" dist="38100" dir="2700000" algn="tl">
                    <a:srgbClr val="000000">
                      <a:alpha val="43137"/>
                    </a:srgbClr>
                  </a:outerShdw>
                </a:effectLst>
              </a:rPr>
              <a:t>. </a:t>
            </a:r>
          </a:p>
          <a:p>
            <a:pPr marL="171450" indent="-171450" algn="just" eaLnBrk="1" hangingPunct="1">
              <a:buClr>
                <a:srgbClr val="00FF00"/>
              </a:buClr>
              <a:buFont typeface="Wingdings 3" panose="05040102010807070707" pitchFamily="18" charset="2"/>
              <a:buChar char=""/>
              <a:defRPr/>
            </a:pPr>
            <a:r>
              <a:rPr lang="es-MX" sz="1200" b="1" dirty="0" err="1">
                <a:solidFill>
                  <a:schemeClr val="accent3">
                    <a:lumMod val="40000"/>
                    <a:lumOff val="60000"/>
                  </a:schemeClr>
                </a:solidFill>
                <a:effectLst>
                  <a:outerShdw blurRad="38100" dist="38100" dir="2700000" algn="tl">
                    <a:srgbClr val="000000">
                      <a:alpha val="43137"/>
                    </a:srgbClr>
                  </a:outerShdw>
                </a:effectLst>
              </a:rPr>
              <a:t>Change</a:t>
            </a:r>
            <a:r>
              <a:rPr lang="es-MX" sz="1200" b="1" dirty="0">
                <a:solidFill>
                  <a:schemeClr val="accent3">
                    <a:lumMod val="40000"/>
                    <a:lumOff val="60000"/>
                  </a:schemeClr>
                </a:solidFill>
                <a:effectLst>
                  <a:outerShdw blurRad="38100" dist="38100" dir="2700000" algn="tl">
                    <a:srgbClr val="000000">
                      <a:alpha val="43137"/>
                    </a:srgbClr>
                  </a:outerShdw>
                </a:effectLst>
              </a:rPr>
              <a:t> </a:t>
            </a:r>
            <a:r>
              <a:rPr lang="es-MX" sz="1200" b="1" dirty="0" err="1">
                <a:solidFill>
                  <a:schemeClr val="accent3">
                    <a:lumMod val="40000"/>
                    <a:lumOff val="60000"/>
                  </a:schemeClr>
                </a:solidFill>
                <a:effectLst>
                  <a:outerShdw blurRad="38100" dist="38100" dir="2700000" algn="tl">
                    <a:srgbClr val="000000">
                      <a:alpha val="43137"/>
                    </a:srgbClr>
                  </a:outerShdw>
                </a:effectLst>
              </a:rPr>
              <a:t>colors</a:t>
            </a:r>
            <a:r>
              <a:rPr lang="es-MX" sz="1200" b="1" dirty="0">
                <a:solidFill>
                  <a:schemeClr val="accent3">
                    <a:lumMod val="40000"/>
                    <a:lumOff val="60000"/>
                  </a:schemeClr>
                </a:solidFill>
                <a:effectLst>
                  <a:outerShdw blurRad="38100" dist="38100" dir="2700000" algn="tl">
                    <a:srgbClr val="000000">
                      <a:alpha val="43137"/>
                    </a:srgbClr>
                  </a:outerShdw>
                </a:effectLst>
              </a:rPr>
              <a:t> and </a:t>
            </a:r>
            <a:r>
              <a:rPr lang="es-MX" sz="1200" b="1" dirty="0" err="1">
                <a:solidFill>
                  <a:schemeClr val="accent3">
                    <a:lumMod val="40000"/>
                    <a:lumOff val="60000"/>
                  </a:schemeClr>
                </a:solidFill>
                <a:effectLst>
                  <a:outerShdw blurRad="38100" dist="38100" dir="2700000" algn="tl">
                    <a:srgbClr val="000000">
                      <a:alpha val="43137"/>
                    </a:srgbClr>
                  </a:outerShdw>
                </a:effectLst>
              </a:rPr>
              <a:t>fonts</a:t>
            </a:r>
            <a:r>
              <a:rPr lang="es-ES" altLang="es-MX" sz="1200" b="1" dirty="0">
                <a:solidFill>
                  <a:schemeClr val="accent3">
                    <a:lumMod val="40000"/>
                    <a:lumOff val="60000"/>
                  </a:schemeClr>
                </a:solidFill>
                <a:effectLst>
                  <a:outerShdw blurRad="38100" dist="38100" dir="2700000" algn="tl">
                    <a:srgbClr val="000000">
                      <a:alpha val="43137"/>
                    </a:srgbClr>
                  </a:outerShdw>
                </a:effectLst>
              </a:rPr>
              <a:t>.</a:t>
            </a:r>
          </a:p>
          <a:p>
            <a:pPr marL="171450" indent="-171450" algn="just" eaLnBrk="1" hangingPunct="1">
              <a:buClr>
                <a:srgbClr val="00FF00"/>
              </a:buClr>
              <a:buFont typeface="Wingdings 3" panose="05040102010807070707" pitchFamily="18" charset="2"/>
              <a:buChar char=""/>
              <a:defRPr/>
            </a:pPr>
            <a:r>
              <a:rPr lang="es-MX" sz="1200" b="1" dirty="0" err="1">
                <a:solidFill>
                  <a:schemeClr val="accent3">
                    <a:lumMod val="40000"/>
                    <a:lumOff val="60000"/>
                  </a:schemeClr>
                </a:solidFill>
                <a:effectLst>
                  <a:outerShdw blurRad="38100" dist="38100" dir="2700000" algn="tl">
                    <a:srgbClr val="000000">
                      <a:alpha val="43137"/>
                    </a:srgbClr>
                  </a:outerShdw>
                </a:effectLst>
              </a:rPr>
              <a:t>Print</a:t>
            </a:r>
            <a:r>
              <a:rPr lang="es-MX" sz="1200" b="1" dirty="0">
                <a:solidFill>
                  <a:schemeClr val="accent3">
                    <a:lumMod val="40000"/>
                    <a:lumOff val="60000"/>
                  </a:schemeClr>
                </a:solidFill>
                <a:effectLst>
                  <a:outerShdw blurRad="38100" dist="38100" dir="2700000" algn="tl">
                    <a:srgbClr val="000000">
                      <a:alpha val="43137"/>
                    </a:srgbClr>
                  </a:outerShdw>
                </a:effectLst>
              </a:rPr>
              <a:t> </a:t>
            </a:r>
            <a:r>
              <a:rPr lang="es-MX" sz="1200" b="1" dirty="0" err="1">
                <a:solidFill>
                  <a:schemeClr val="accent3">
                    <a:lumMod val="40000"/>
                    <a:lumOff val="60000"/>
                  </a:schemeClr>
                </a:solidFill>
                <a:effectLst>
                  <a:outerShdw blurRad="38100" dist="38100" dir="2700000" algn="tl">
                    <a:srgbClr val="000000">
                      <a:alpha val="43137"/>
                    </a:srgbClr>
                  </a:outerShdw>
                </a:effectLst>
              </a:rPr>
              <a:t>the</a:t>
            </a:r>
            <a:r>
              <a:rPr lang="es-MX" sz="1200" b="1" dirty="0">
                <a:solidFill>
                  <a:schemeClr val="accent3">
                    <a:lumMod val="40000"/>
                    <a:lumOff val="60000"/>
                  </a:schemeClr>
                </a:solidFill>
                <a:effectLst>
                  <a:outerShdw blurRad="38100" dist="38100" dir="2700000" algn="tl">
                    <a:srgbClr val="000000">
                      <a:alpha val="43137"/>
                    </a:srgbClr>
                  </a:outerShdw>
                </a:effectLst>
              </a:rPr>
              <a:t> </a:t>
            </a:r>
            <a:r>
              <a:rPr lang="es-MX" sz="1200" b="1" dirty="0" err="1">
                <a:solidFill>
                  <a:schemeClr val="accent3">
                    <a:lumMod val="40000"/>
                    <a:lumOff val="60000"/>
                  </a:schemeClr>
                </a:solidFill>
                <a:effectLst>
                  <a:outerShdw blurRad="38100" dist="38100" dir="2700000" algn="tl">
                    <a:srgbClr val="000000">
                      <a:alpha val="43137"/>
                    </a:srgbClr>
                  </a:outerShdw>
                </a:effectLst>
              </a:rPr>
              <a:t>study</a:t>
            </a:r>
            <a:r>
              <a:rPr lang="es-MX" sz="1200" b="1" dirty="0">
                <a:solidFill>
                  <a:schemeClr val="accent3">
                    <a:lumMod val="40000"/>
                    <a:lumOff val="60000"/>
                  </a:schemeClr>
                </a:solidFill>
                <a:effectLst>
                  <a:outerShdw blurRad="38100" dist="38100" dir="2700000" algn="tl">
                    <a:srgbClr val="000000">
                      <a:alpha val="43137"/>
                    </a:srgbClr>
                  </a:outerShdw>
                </a:effectLst>
              </a:rPr>
              <a:t>.</a:t>
            </a:r>
            <a:endParaRPr lang="es-ES" altLang="es-MX" sz="1200" b="1" dirty="0">
              <a:solidFill>
                <a:schemeClr val="accent3">
                  <a:lumMod val="40000"/>
                  <a:lumOff val="60000"/>
                </a:schemeClr>
              </a:solidFill>
              <a:effectLst>
                <a:outerShdw blurRad="38100" dist="38100" dir="2700000" algn="tl">
                  <a:srgbClr val="000000">
                    <a:alpha val="43137"/>
                  </a:srgbClr>
                </a:outerShdw>
              </a:effectLst>
            </a:endParaRPr>
          </a:p>
        </p:txBody>
      </p:sp>
      <p:sp>
        <p:nvSpPr>
          <p:cNvPr id="3" name="Flecha a la derecha con bandas 2"/>
          <p:cNvSpPr/>
          <p:nvPr/>
        </p:nvSpPr>
        <p:spPr>
          <a:xfrm rot="12946502">
            <a:off x="7028366" y="4178076"/>
            <a:ext cx="747713" cy="288925"/>
          </a:xfrm>
          <a:prstGeom prst="striped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s-MX"/>
          </a:p>
        </p:txBody>
      </p:sp>
      <p:sp>
        <p:nvSpPr>
          <p:cNvPr id="8" name="Medio marco 7"/>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0" name="Grupo 9"/>
          <p:cNvGrpSpPr/>
          <p:nvPr/>
        </p:nvGrpSpPr>
        <p:grpSpPr>
          <a:xfrm>
            <a:off x="179512" y="116632"/>
            <a:ext cx="609866" cy="698594"/>
            <a:chOff x="395536" y="260648"/>
            <a:chExt cx="609866" cy="698594"/>
          </a:xfrm>
        </p:grpSpPr>
        <p:grpSp>
          <p:nvGrpSpPr>
            <p:cNvPr id="11" name="Grupo 10"/>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2400"/>
                                  </p:stCondLst>
                                  <p:childTnLst>
                                    <p:set>
                                      <p:cBhvr>
                                        <p:cTn id="11" dur="1" fill="hold">
                                          <p:stCondLst>
                                            <p:cond delay="0"/>
                                          </p:stCondLst>
                                        </p:cTn>
                                        <p:tgtEl>
                                          <p:spTgt spid="23557"/>
                                        </p:tgtEl>
                                        <p:attrNameLst>
                                          <p:attrName>style.visibility</p:attrName>
                                        </p:attrNameLst>
                                      </p:cBhvr>
                                      <p:to>
                                        <p:strVal val="visible"/>
                                      </p:to>
                                    </p:set>
                                    <p:anim calcmode="lin" valueType="num">
                                      <p:cBhvr>
                                        <p:cTn id="12" dur="900" fill="hold"/>
                                        <p:tgtEl>
                                          <p:spTgt spid="23557"/>
                                        </p:tgtEl>
                                        <p:attrNameLst>
                                          <p:attrName>ppt_w</p:attrName>
                                        </p:attrNameLst>
                                      </p:cBhvr>
                                      <p:tavLst>
                                        <p:tav tm="0">
                                          <p:val>
                                            <p:fltVal val="0"/>
                                          </p:val>
                                        </p:tav>
                                        <p:tav tm="100000">
                                          <p:val>
                                            <p:strVal val="#ppt_w"/>
                                          </p:val>
                                        </p:tav>
                                      </p:tavLst>
                                    </p:anim>
                                    <p:anim calcmode="lin" valueType="num">
                                      <p:cBhvr>
                                        <p:cTn id="13" dur="900" fill="hold"/>
                                        <p:tgtEl>
                                          <p:spTgt spid="23557"/>
                                        </p:tgtEl>
                                        <p:attrNameLst>
                                          <p:attrName>ppt_h</p:attrName>
                                        </p:attrNameLst>
                                      </p:cBhvr>
                                      <p:tavLst>
                                        <p:tav tm="0">
                                          <p:val>
                                            <p:fltVal val="0"/>
                                          </p:val>
                                        </p:tav>
                                        <p:tav tm="100000">
                                          <p:val>
                                            <p:strVal val="#ppt_h"/>
                                          </p:val>
                                        </p:tav>
                                      </p:tavLst>
                                    </p:anim>
                                  </p:childTnLst>
                                </p:cTn>
                              </p:par>
                            </p:childTnLst>
                          </p:cTn>
                        </p:par>
                        <p:par>
                          <p:cTn id="14" fill="hold" nodeType="withGroup">
                            <p:stCondLst>
                              <p:cond delay="3800"/>
                            </p:stCondLst>
                            <p:childTnLst>
                              <p:par>
                                <p:cTn id="15" presetID="9" presetClass="entr" presetSubtype="0" fill="hold" grpId="0" nodeType="afterEffect">
                                  <p:stCondLst>
                                    <p:cond delay="5700"/>
                                  </p:stCondLst>
                                  <p:childTnLst>
                                    <p:set>
                                      <p:cBhvr>
                                        <p:cTn id="16" dur="1" fill="hold">
                                          <p:stCondLst>
                                            <p:cond delay="0"/>
                                          </p:stCondLst>
                                        </p:cTn>
                                        <p:tgtEl>
                                          <p:spTgt spid="23562"/>
                                        </p:tgtEl>
                                        <p:attrNameLst>
                                          <p:attrName>style.visibility</p:attrName>
                                        </p:attrNameLst>
                                      </p:cBhvr>
                                      <p:to>
                                        <p:strVal val="visible"/>
                                      </p:to>
                                    </p:set>
                                    <p:animEffect transition="in" filter="dissolve">
                                      <p:cBhvr>
                                        <p:cTn id="17" dur="1000"/>
                                        <p:tgtEl>
                                          <p:spTgt spid="23562"/>
                                        </p:tgtEl>
                                      </p:cBhvr>
                                    </p:animEffect>
                                  </p:childTnLst>
                                </p:cTn>
                              </p:par>
                              <p:par>
                                <p:cTn id="18" presetID="1" presetClass="entr" presetSubtype="0" fill="hold" grpId="0" nodeType="withEffect">
                                  <p:stCondLst>
                                    <p:cond delay="730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7" grpId="0" autoUpdateAnimBg="0"/>
      <p:bldP spid="23562" grpId="0" autoUpdateAnimBg="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E35BE31-49CE-442E-907A-9C9BF837A637}"/>
              </a:ext>
            </a:extLst>
          </p:cNvPr>
          <p:cNvPicPr>
            <a:picLocks noChangeAspect="1"/>
          </p:cNvPicPr>
          <p:nvPr/>
        </p:nvPicPr>
        <p:blipFill>
          <a:blip r:embed="rId2"/>
          <a:stretch>
            <a:fillRect/>
          </a:stretch>
        </p:blipFill>
        <p:spPr>
          <a:xfrm>
            <a:off x="1115616" y="1494682"/>
            <a:ext cx="7189614" cy="4706093"/>
          </a:xfrm>
          <a:prstGeom prst="rect">
            <a:avLst/>
          </a:prstGeom>
        </p:spPr>
      </p:pic>
      <p:sp>
        <p:nvSpPr>
          <p:cNvPr id="35842" name="Text Box 2"/>
          <p:cNvSpPr txBox="1">
            <a:spLocks noChangeArrowheads="1"/>
          </p:cNvSpPr>
          <p:nvPr/>
        </p:nvSpPr>
        <p:spPr bwMode="auto">
          <a:xfrm>
            <a:off x="647700" y="657225"/>
            <a:ext cx="7848600" cy="73866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folHlink"/>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FFFF66"/>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Within the configuration options you will vary: * Start and end date. * Number of intervals. * Confidence level 1-6 s. * Data Filter. * Normal or not Normal analysis. * Language of presentation.</a:t>
            </a:r>
            <a:endParaRPr lang="es-ES" altLang="es-MX" sz="1400" b="1" dirty="0">
              <a:solidFill>
                <a:srgbClr val="FFFF66"/>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5" name="Medio marco 4"/>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0" name="Grupo 9"/>
          <p:cNvGrpSpPr/>
          <p:nvPr/>
        </p:nvGrpSpPr>
        <p:grpSpPr>
          <a:xfrm>
            <a:off x="179512" y="116632"/>
            <a:ext cx="609866" cy="698594"/>
            <a:chOff x="395536" y="260648"/>
            <a:chExt cx="609866" cy="698594"/>
          </a:xfrm>
        </p:grpSpPr>
        <p:grpSp>
          <p:nvGrpSpPr>
            <p:cNvPr id="11" name="Grupo 10"/>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4" name="Imagen 3">
            <a:extLst>
              <a:ext uri="{FF2B5EF4-FFF2-40B4-BE49-F238E27FC236}">
                <a16:creationId xmlns:a16="http://schemas.microsoft.com/office/drawing/2014/main" id="{166A6478-DDB3-4C97-8B20-C8E61E8C78FE}"/>
              </a:ext>
            </a:extLst>
          </p:cNvPr>
          <p:cNvPicPr>
            <a:picLocks noChangeAspect="1"/>
          </p:cNvPicPr>
          <p:nvPr/>
        </p:nvPicPr>
        <p:blipFill>
          <a:blip r:embed="rId5"/>
          <a:stretch>
            <a:fillRect/>
          </a:stretch>
        </p:blipFill>
        <p:spPr>
          <a:xfrm>
            <a:off x="4860032" y="2018457"/>
            <a:ext cx="2915051" cy="3962375"/>
          </a:xfrm>
          <a:prstGeom prst="rect">
            <a:avLst/>
          </a:prstGeom>
        </p:spPr>
      </p:pic>
      <p:sp>
        <p:nvSpPr>
          <p:cNvPr id="35844" name="AutoShape 4"/>
          <p:cNvSpPr>
            <a:spLocks noChangeArrowheads="1"/>
          </p:cNvSpPr>
          <p:nvPr/>
        </p:nvSpPr>
        <p:spPr bwMode="auto">
          <a:xfrm rot="19693173">
            <a:off x="4152899" y="3544753"/>
            <a:ext cx="838200" cy="439737"/>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1000"/>
                                  </p:stCondLst>
                                  <p:childTnLst>
                                    <p:set>
                                      <p:cBhvr>
                                        <p:cTn id="11" dur="1" fill="hold">
                                          <p:stCondLst>
                                            <p:cond delay="0"/>
                                          </p:stCondLst>
                                        </p:cTn>
                                        <p:tgtEl>
                                          <p:spTgt spid="35844"/>
                                        </p:tgtEl>
                                        <p:attrNameLst>
                                          <p:attrName>style.visibility</p:attrName>
                                        </p:attrNameLst>
                                      </p:cBhvr>
                                      <p:to>
                                        <p:strVal val="visible"/>
                                      </p:to>
                                    </p:set>
                                    <p:animEffect transition="in" filter="fade">
                                      <p:cBhvr>
                                        <p:cTn id="12" dur="11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4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31" name="Text Box 7"/>
          <p:cNvSpPr txBox="1">
            <a:spLocks noChangeArrowheads="1"/>
          </p:cNvSpPr>
          <p:nvPr/>
        </p:nvSpPr>
        <p:spPr bwMode="auto">
          <a:xfrm>
            <a:off x="1475656" y="5373216"/>
            <a:ext cx="6477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Collective histograms can be easily obtained to simultaneously analyze all quality characteristics in a single screen. This way you will quickly appreciate what variable or attribute requires greater attention.</a:t>
            </a:r>
            <a:endPar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Medio marco 3"/>
          <p:cNvSpPr/>
          <p:nvPr/>
        </p:nvSpPr>
        <p:spPr>
          <a:xfrm>
            <a:off x="395536" y="260648"/>
            <a:ext cx="8424936"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7" name="Grupo 6"/>
          <p:cNvGrpSpPr/>
          <p:nvPr/>
        </p:nvGrpSpPr>
        <p:grpSpPr>
          <a:xfrm>
            <a:off x="251520" y="116632"/>
            <a:ext cx="609866" cy="698594"/>
            <a:chOff x="395536" y="260648"/>
            <a:chExt cx="609866" cy="698594"/>
          </a:xfrm>
        </p:grpSpPr>
        <p:grpSp>
          <p:nvGrpSpPr>
            <p:cNvPr id="8" name="Grupo 7"/>
            <p:cNvGrpSpPr/>
            <p:nvPr/>
          </p:nvGrpSpPr>
          <p:grpSpPr>
            <a:xfrm>
              <a:off x="395536" y="371285"/>
              <a:ext cx="144016" cy="587957"/>
              <a:chOff x="1087834" y="836712"/>
              <a:chExt cx="169466" cy="587957"/>
            </a:xfrm>
          </p:grpSpPr>
          <p:sp>
            <p:nvSpPr>
              <p:cNvPr id="11" name="Rectángulo 10"/>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 name="Imagen 11"/>
              <p:cNvPicPr>
                <a:picLocks noChangeAspect="1"/>
              </p:cNvPicPr>
              <p:nvPr/>
            </p:nvPicPr>
            <p:blipFill>
              <a:blip r:embed="rId2"/>
              <a:stretch>
                <a:fillRect/>
              </a:stretch>
            </p:blipFill>
            <p:spPr>
              <a:xfrm rot="16200000">
                <a:off x="943811" y="1109425"/>
                <a:ext cx="450925" cy="162876"/>
              </a:xfrm>
              <a:prstGeom prst="rect">
                <a:avLst/>
              </a:prstGeom>
            </p:spPr>
          </p:pic>
        </p:grpSp>
        <p:pic>
          <p:nvPicPr>
            <p:cNvPr id="9" name="Imagen 8"/>
            <p:cNvPicPr>
              <a:picLocks noChangeAspect="1"/>
            </p:cNvPicPr>
            <p:nvPr/>
          </p:nvPicPr>
          <p:blipFill>
            <a:blip r:embed="rId3"/>
            <a:stretch>
              <a:fillRect/>
            </a:stretch>
          </p:blipFill>
          <p:spPr>
            <a:xfrm>
              <a:off x="521921" y="260648"/>
              <a:ext cx="483481" cy="144016"/>
            </a:xfrm>
            <a:prstGeom prst="rect">
              <a:avLst/>
            </a:prstGeom>
          </p:spPr>
        </p:pic>
        <p:sp>
          <p:nvSpPr>
            <p:cNvPr id="10" name="Combinar 9"/>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 name="Imagen 1">
            <a:extLst>
              <a:ext uri="{FF2B5EF4-FFF2-40B4-BE49-F238E27FC236}">
                <a16:creationId xmlns:a16="http://schemas.microsoft.com/office/drawing/2014/main" id="{E6EC6122-B510-4C6B-9552-218A4C544AED}"/>
              </a:ext>
            </a:extLst>
          </p:cNvPr>
          <p:cNvPicPr>
            <a:picLocks noChangeAspect="1"/>
          </p:cNvPicPr>
          <p:nvPr/>
        </p:nvPicPr>
        <p:blipFill>
          <a:blip r:embed="rId4"/>
          <a:stretch>
            <a:fillRect/>
          </a:stretch>
        </p:blipFill>
        <p:spPr>
          <a:xfrm>
            <a:off x="1148828" y="688570"/>
            <a:ext cx="7167587" cy="4426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631"/>
                                        </p:tgtEl>
                                        <p:attrNameLst>
                                          <p:attrName>style.visibility</p:attrName>
                                        </p:attrNameLst>
                                      </p:cBhvr>
                                      <p:to>
                                        <p:strVal val="visible"/>
                                      </p:to>
                                    </p:set>
                                    <p:anim calcmode="lin" valueType="num">
                                      <p:cBhvr additive="base">
                                        <p:cTn id="7" dur="500" fill="hold"/>
                                        <p:tgtEl>
                                          <p:spTgt spid="26631"/>
                                        </p:tgtEl>
                                        <p:attrNameLst>
                                          <p:attrName>ppt_x</p:attrName>
                                        </p:attrNameLst>
                                      </p:cBhvr>
                                      <p:tavLst>
                                        <p:tav tm="0">
                                          <p:val>
                                            <p:strVal val="0-#ppt_w/2"/>
                                          </p:val>
                                        </p:tav>
                                        <p:tav tm="100000">
                                          <p:val>
                                            <p:strVal val="#ppt_x"/>
                                          </p:val>
                                        </p:tav>
                                      </p:tavLst>
                                    </p:anim>
                                    <p:anim calcmode="lin" valueType="num">
                                      <p:cBhvr additive="base">
                                        <p:cTn id="8" dur="500" fill="hold"/>
                                        <p:tgtEl>
                                          <p:spTgt spid="266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4A504E7-BC1B-49EC-AD4B-CC3FED3E32FE}"/>
              </a:ext>
            </a:extLst>
          </p:cNvPr>
          <p:cNvPicPr>
            <a:picLocks noChangeAspect="1"/>
          </p:cNvPicPr>
          <p:nvPr/>
        </p:nvPicPr>
        <p:blipFill>
          <a:blip r:embed="rId2"/>
          <a:stretch>
            <a:fillRect/>
          </a:stretch>
        </p:blipFill>
        <p:spPr>
          <a:xfrm>
            <a:off x="2812052" y="1169613"/>
            <a:ext cx="5949176" cy="3414491"/>
          </a:xfrm>
          <a:prstGeom prst="rect">
            <a:avLst/>
          </a:prstGeom>
        </p:spPr>
      </p:pic>
      <p:sp>
        <p:nvSpPr>
          <p:cNvPr id="27656" name="Text Box 8"/>
          <p:cNvSpPr txBox="1">
            <a:spLocks noChangeArrowheads="1"/>
          </p:cNvSpPr>
          <p:nvPr/>
        </p:nvSpPr>
        <p:spPr bwMode="auto">
          <a:xfrm>
            <a:off x="475629" y="1367839"/>
            <a:ext cx="2318792"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statistical technique of the Control chart allows you to monitor a stable process to determine when intervention is justified to correct a likely cause of process variation.</a:t>
            </a:r>
          </a:p>
          <a:p>
            <a:pPr algn="ctr" eaLnBrk="1" hangingPunct="1">
              <a:spcBef>
                <a:spcPct val="50000"/>
              </a:spcBef>
              <a:buClrTx/>
              <a:buSzTx/>
              <a:buFontTx/>
              <a:buNone/>
            </a:pPr>
            <a:b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is also used to show statistical evidence of good stability or process control.</a:t>
            </a:r>
            <a:endPar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7657" name="Text Box 9"/>
          <p:cNvSpPr txBox="1">
            <a:spLocks noChangeArrowheads="1"/>
          </p:cNvSpPr>
          <p:nvPr/>
        </p:nvSpPr>
        <p:spPr bwMode="auto">
          <a:xfrm>
            <a:off x="2060612" y="687043"/>
            <a:ext cx="63154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 fully automatic header identifies the source of the chart data</a:t>
            </a:r>
            <a:r>
              <a:rPr lang="en-US" sz="1600" b="1" dirty="0">
                <a:effectLst>
                  <a:outerShdw blurRad="38100" dist="38100" dir="2700000" algn="tl">
                    <a:srgbClr val="000000">
                      <a:alpha val="43137"/>
                    </a:srgbClr>
                  </a:outerShdw>
                </a:effectLst>
              </a:rPr>
              <a:t>.</a:t>
            </a:r>
            <a:endParaRPr lang="es-ES" altLang="es-MX" sz="1600" b="1" dirty="0">
              <a:effectLst>
                <a:outerShdw blurRad="38100" dist="38100" dir="2700000" algn="tl">
                  <a:srgbClr val="000000">
                    <a:alpha val="43137"/>
                  </a:srgbClr>
                </a:outerShdw>
              </a:effectLst>
              <a:latin typeface="Tahoma" panose="020B0604030504040204" pitchFamily="34" charset="0"/>
            </a:endParaRPr>
          </a:p>
        </p:txBody>
      </p:sp>
      <p:sp>
        <p:nvSpPr>
          <p:cNvPr id="27658" name="Rectangle 10"/>
          <p:cNvSpPr>
            <a:spLocks noChangeArrowheads="1"/>
          </p:cNvSpPr>
          <p:nvPr/>
        </p:nvSpPr>
        <p:spPr bwMode="auto">
          <a:xfrm>
            <a:off x="3200400" y="4740265"/>
            <a:ext cx="4035896" cy="19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sz="1200" b="1" dirty="0">
                <a:solidFill>
                  <a:srgbClr val="C0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You can choose between four variants:</a:t>
            </a:r>
          </a:p>
          <a:p>
            <a:pPr eaLnBrk="1" hangingPunct="1">
              <a:spcBef>
                <a:spcPct val="0"/>
              </a:spcBef>
              <a:buClrTx/>
              <a:buSzTx/>
              <a:buFontTx/>
              <a:buNone/>
            </a:pPr>
            <a:endParaRPr lang="es-ES" altLang="es-MX" sz="1200" b="1" dirty="0">
              <a:solidFill>
                <a:srgbClr val="7E0000"/>
              </a:solidFill>
              <a:latin typeface="Tahoma" panose="020B0604030504040204" pitchFamily="34" charset="0"/>
              <a:cs typeface="Tahoma" panose="020B0604030504040204" pitchFamily="34" charset="0"/>
            </a:endParaRPr>
          </a:p>
          <a:p>
            <a:pPr marL="171450" indent="-171450" eaLnBrk="1" hangingPunct="1">
              <a:spcBef>
                <a:spcPct val="0"/>
              </a:spcBef>
              <a:buClr>
                <a:srgbClr val="C00000"/>
              </a:buClr>
              <a:buSzTx/>
              <a:buFont typeface="Wingdings 2" panose="05020102010507070707" pitchFamily="18" charset="2"/>
              <a:buChar char=""/>
            </a:pPr>
            <a:r>
              <a:rPr lang="en-US"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X-R or Means and Ranges.</a:t>
            </a:r>
          </a:p>
          <a:p>
            <a:pPr marL="171450" indent="-171450" eaLnBrk="1" hangingPunct="1">
              <a:spcBef>
                <a:spcPct val="0"/>
              </a:spcBef>
              <a:buClr>
                <a:srgbClr val="C00000"/>
              </a:buClr>
              <a:buSzTx/>
              <a:buFont typeface="Wingdings 2" panose="05020102010507070707" pitchFamily="18" charset="2"/>
              <a:buChar char=""/>
            </a:pPr>
            <a:r>
              <a:rPr lang="en-US"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X-S or Means and </a:t>
            </a:r>
            <a:r>
              <a:rPr lang="en-US" sz="12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Std</a:t>
            </a:r>
            <a:r>
              <a:rPr lang="en-US"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Deviations</a:t>
            </a:r>
            <a:r>
              <a:rPr lang="es-ES" altLang="es-MX"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p>
          <a:p>
            <a:pPr marL="171450" indent="-171450" eaLnBrk="1" hangingPunct="1">
              <a:spcBef>
                <a:spcPct val="0"/>
              </a:spcBef>
              <a:buClr>
                <a:srgbClr val="C00000"/>
              </a:buClr>
              <a:buSzTx/>
              <a:buFont typeface="Wingdings 2" panose="05020102010507070707" pitchFamily="18" charset="2"/>
              <a:buChar char=""/>
            </a:pPr>
            <a:r>
              <a:rPr lang="es-ES" altLang="es-MX"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I</a:t>
            </a:r>
            <a:r>
              <a:rPr lang="en-US"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P-</a:t>
            </a:r>
            <a:r>
              <a:rPr lang="en-US" sz="12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mR</a:t>
            </a:r>
            <a:r>
              <a:rPr lang="en-US"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or Individuals and Moving Ranges.</a:t>
            </a:r>
          </a:p>
          <a:p>
            <a:pPr marL="171450" indent="-171450" eaLnBrk="1" hangingPunct="1">
              <a:spcBef>
                <a:spcPct val="0"/>
              </a:spcBef>
              <a:buClr>
                <a:srgbClr val="C00000"/>
              </a:buClr>
              <a:buSzTx/>
              <a:buFont typeface="Wingdings 2" panose="05020102010507070707" pitchFamily="18" charset="2"/>
              <a:buChar char=""/>
            </a:pPr>
            <a:r>
              <a:rPr lang="en-US"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EWMA-R or Exponentially Weighted Moving Averages and Ranges.</a:t>
            </a:r>
            <a:endParaRPr lang="es-ES" altLang="es-MX"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marL="171450" indent="-171450" eaLnBrk="1" hangingPunct="1">
              <a:spcBef>
                <a:spcPct val="0"/>
              </a:spcBef>
              <a:buClr>
                <a:srgbClr val="C00000"/>
              </a:buClr>
              <a:buSzTx/>
              <a:buFont typeface="Wingdings 2" panose="05020102010507070707" pitchFamily="18" charset="2"/>
              <a:buChar char=""/>
            </a:pPr>
            <a:endParaRPr lang="es-ES" altLang="es-MX" sz="1200" b="1" dirty="0">
              <a:latin typeface="Tahoma" panose="020B0604030504040204" pitchFamily="34" charset="0"/>
              <a:cs typeface="Tahoma" panose="020B0604030504040204" pitchFamily="34" charset="0"/>
            </a:endParaRPr>
          </a:p>
          <a:p>
            <a:pPr algn="ctr" eaLnBrk="1" hangingPunct="1">
              <a:spcBef>
                <a:spcPct val="0"/>
              </a:spcBef>
              <a:buClrTx/>
              <a:buSzTx/>
              <a:buFontTx/>
              <a:buNone/>
            </a:pPr>
            <a:r>
              <a:rPr lang="en-US" sz="1200" b="1" dirty="0">
                <a:solidFill>
                  <a:srgbClr val="C0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Any of these can be obtained as initial study or with preset control limits.</a:t>
            </a:r>
            <a:endParaRPr lang="es-ES" altLang="es-MX" sz="1200" b="1" dirty="0">
              <a:solidFill>
                <a:srgbClr val="C0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6" name="Medio marco 5"/>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a:off x="107504" y="44624"/>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iterate type="wd">
                                    <p:tmPct val="81061"/>
                                  </p:iterate>
                                  <p:childTnLst>
                                    <p:set>
                                      <p:cBhvr>
                                        <p:cTn id="6" dur="1" fill="hold">
                                          <p:stCondLst>
                                            <p:cond delay="0"/>
                                          </p:stCondLst>
                                        </p:cTn>
                                        <p:tgtEl>
                                          <p:spTgt spid="27656"/>
                                        </p:tgtEl>
                                        <p:attrNameLst>
                                          <p:attrName>style.visibility</p:attrName>
                                        </p:attrNameLst>
                                      </p:cBhvr>
                                      <p:to>
                                        <p:strVal val="visible"/>
                                      </p:to>
                                    </p:set>
                                    <p:animEffect transition="in" filter="strips(downRight)">
                                      <p:cBhvr>
                                        <p:cTn id="7" dur="300"/>
                                        <p:tgtEl>
                                          <p:spTgt spid="27656"/>
                                        </p:tgtEl>
                                      </p:cBhvr>
                                    </p:animEffect>
                                  </p:childTnLst>
                                </p:cTn>
                              </p:par>
                            </p:childTnLst>
                          </p:cTn>
                        </p:par>
                        <p:par>
                          <p:cTn id="8" fill="hold" nodeType="afterGroup">
                            <p:stCondLst>
                              <p:cond delay="11757"/>
                            </p:stCondLst>
                            <p:childTnLst>
                              <p:par>
                                <p:cTn id="9" presetID="16" presetClass="entr" presetSubtype="42" fill="hold" grpId="0" nodeType="afterEffect">
                                  <p:stCondLst>
                                    <p:cond delay="1000"/>
                                  </p:stCondLst>
                                  <p:childTnLst>
                                    <p:set>
                                      <p:cBhvr>
                                        <p:cTn id="10" dur="1" fill="hold">
                                          <p:stCondLst>
                                            <p:cond delay="0"/>
                                          </p:stCondLst>
                                        </p:cTn>
                                        <p:tgtEl>
                                          <p:spTgt spid="27658"/>
                                        </p:tgtEl>
                                        <p:attrNameLst>
                                          <p:attrName>style.visibility</p:attrName>
                                        </p:attrNameLst>
                                      </p:cBhvr>
                                      <p:to>
                                        <p:strVal val="visible"/>
                                      </p:to>
                                    </p:set>
                                    <p:animEffect transition="in" filter="barn(outHorizontal)">
                                      <p:cBhvr>
                                        <p:cTn id="11" dur="500"/>
                                        <p:tgtEl>
                                          <p:spTgt spid="27658"/>
                                        </p:tgtEl>
                                      </p:cBhvr>
                                    </p:animEffect>
                                  </p:childTnLst>
                                </p:cTn>
                              </p:par>
                            </p:childTnLst>
                          </p:cTn>
                        </p:par>
                        <p:par>
                          <p:cTn id="12" fill="hold" nodeType="afterGroup">
                            <p:stCondLst>
                              <p:cond delay="13257"/>
                            </p:stCondLst>
                            <p:childTnLst>
                              <p:par>
                                <p:cTn id="13" presetID="7" presetClass="entr" presetSubtype="8" fill="hold" grpId="0" nodeType="afterEffect">
                                  <p:stCondLst>
                                    <p:cond delay="1000"/>
                                  </p:stCondLst>
                                  <p:childTnLst>
                                    <p:set>
                                      <p:cBhvr>
                                        <p:cTn id="14" dur="1" fill="hold">
                                          <p:stCondLst>
                                            <p:cond delay="0"/>
                                          </p:stCondLst>
                                        </p:cTn>
                                        <p:tgtEl>
                                          <p:spTgt spid="27657"/>
                                        </p:tgtEl>
                                        <p:attrNameLst>
                                          <p:attrName>style.visibility</p:attrName>
                                        </p:attrNameLst>
                                      </p:cBhvr>
                                      <p:to>
                                        <p:strVal val="visible"/>
                                      </p:to>
                                    </p:set>
                                    <p:anim calcmode="lin" valueType="num">
                                      <p:cBhvr additive="base">
                                        <p:cTn id="15" dur="2500" fill="hold"/>
                                        <p:tgtEl>
                                          <p:spTgt spid="27657"/>
                                        </p:tgtEl>
                                        <p:attrNameLst>
                                          <p:attrName>ppt_x</p:attrName>
                                        </p:attrNameLst>
                                      </p:cBhvr>
                                      <p:tavLst>
                                        <p:tav tm="0">
                                          <p:val>
                                            <p:strVal val="0-#ppt_w/2"/>
                                          </p:val>
                                        </p:tav>
                                        <p:tav tm="100000">
                                          <p:val>
                                            <p:strVal val="#ppt_x"/>
                                          </p:val>
                                        </p:tav>
                                      </p:tavLst>
                                    </p:anim>
                                    <p:anim calcmode="lin" valueType="num">
                                      <p:cBhvr additive="base">
                                        <p:cTn id="16" dur="2500" fill="hold"/>
                                        <p:tgtEl>
                                          <p:spTgt spid="276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utoUpdateAnimBg="0"/>
      <p:bldP spid="27657" grpId="0" autoUpdateAnimBg="0"/>
      <p:bldP spid="2765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8719A5E-CF88-4AF8-B1FF-B243D3941BD3}"/>
              </a:ext>
            </a:extLst>
          </p:cNvPr>
          <p:cNvPicPr>
            <a:picLocks noChangeAspect="1"/>
          </p:cNvPicPr>
          <p:nvPr/>
        </p:nvPicPr>
        <p:blipFill>
          <a:blip r:embed="rId2"/>
          <a:stretch>
            <a:fillRect/>
          </a:stretch>
        </p:blipFill>
        <p:spPr>
          <a:xfrm>
            <a:off x="2511539" y="661523"/>
            <a:ext cx="6408711" cy="3595671"/>
          </a:xfrm>
          <a:prstGeom prst="rect">
            <a:avLst/>
          </a:prstGeom>
        </p:spPr>
      </p:pic>
      <p:sp>
        <p:nvSpPr>
          <p:cNvPr id="29699" name="Rectangle 3"/>
          <p:cNvSpPr>
            <a:spLocks noChangeArrowheads="1"/>
          </p:cNvSpPr>
          <p:nvPr/>
        </p:nvSpPr>
        <p:spPr bwMode="auto">
          <a:xfrm>
            <a:off x="546298" y="1278269"/>
            <a:ext cx="1893233" cy="2854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graphic section you will have one point for each sample or for each subgroup. You can also include comments by the corresponding point.</a:t>
            </a:r>
            <a:endParaRPr lang="es-ES" altLang="es-MX" sz="16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9701" name="AutoShape 5"/>
          <p:cNvSpPr>
            <a:spLocks noChangeArrowheads="1"/>
          </p:cNvSpPr>
          <p:nvPr/>
        </p:nvSpPr>
        <p:spPr bwMode="auto">
          <a:xfrm rot="19693173">
            <a:off x="3309745" y="2166877"/>
            <a:ext cx="838200" cy="328674"/>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9702" name="Text Box 6"/>
          <p:cNvSpPr txBox="1">
            <a:spLocks noChangeArrowheads="1"/>
          </p:cNvSpPr>
          <p:nvPr/>
        </p:nvSpPr>
        <p:spPr bwMode="auto">
          <a:xfrm>
            <a:off x="1907704" y="4329202"/>
            <a:ext cx="698477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 horizontal scale can be configured to display the measurement number, the date and time or other characteristic of the sample</a:t>
            </a:r>
            <a:r>
              <a:rPr lang="en-US" sz="1400" dirty="0">
                <a:latin typeface="Tahoma" panose="020B0604030504040204" pitchFamily="34" charset="0"/>
                <a:cs typeface="Tahoma" panose="020B0604030504040204" pitchFamily="34" charset="0"/>
              </a:rPr>
              <a:t>.</a:t>
            </a:r>
            <a:endParaRPr lang="es-ES" altLang="es-MX" sz="1400" dirty="0">
              <a:latin typeface="Tahoma" panose="020B0604030504040204" pitchFamily="34" charset="0"/>
              <a:cs typeface="Tahoma" panose="020B0604030504040204" pitchFamily="34" charset="0"/>
            </a:endParaRPr>
          </a:p>
        </p:txBody>
      </p:sp>
      <p:sp>
        <p:nvSpPr>
          <p:cNvPr id="29703" name="AutoShape 7"/>
          <p:cNvSpPr>
            <a:spLocks noChangeArrowheads="1"/>
          </p:cNvSpPr>
          <p:nvPr/>
        </p:nvSpPr>
        <p:spPr bwMode="auto">
          <a:xfrm rot="-1906827">
            <a:off x="4152899" y="3041534"/>
            <a:ext cx="838200" cy="363420"/>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9704" name="Text Box 8"/>
          <p:cNvSpPr txBox="1">
            <a:spLocks noChangeArrowheads="1"/>
          </p:cNvSpPr>
          <p:nvPr/>
        </p:nvSpPr>
        <p:spPr bwMode="auto">
          <a:xfrm>
            <a:off x="2195736" y="5048598"/>
            <a:ext cx="6496700" cy="969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vertical scale is automatic.</a:t>
            </a:r>
          </a:p>
          <a:p>
            <a:pPr algn="ctr" eaLnBrk="1" hangingPunct="1">
              <a:spcBef>
                <a:spcPct val="50000"/>
              </a:spcBef>
              <a:buClrTx/>
              <a:buSzTx/>
              <a:buFontTx/>
              <a:buNone/>
            </a:pPr>
            <a:br>
              <a:rPr lang="en-US" sz="10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Specification and control limits are shown. Also probability zones for +/- 1 and 2 </a:t>
            </a:r>
            <a:r>
              <a:rPr lang="en-US" sz="1400" b="1" dirty="0" err="1">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sigmas</a:t>
            </a: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9705" name="AutoShape 9"/>
          <p:cNvSpPr>
            <a:spLocks noChangeArrowheads="1"/>
          </p:cNvSpPr>
          <p:nvPr/>
        </p:nvSpPr>
        <p:spPr bwMode="auto">
          <a:xfrm rot="-1906827">
            <a:off x="6627236" y="3129763"/>
            <a:ext cx="838200" cy="342144"/>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9" name="Medio marco 8"/>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2" name="Grupo 11"/>
          <p:cNvGrpSpPr/>
          <p:nvPr/>
        </p:nvGrpSpPr>
        <p:grpSpPr>
          <a:xfrm>
            <a:off x="107504" y="44624"/>
            <a:ext cx="609866" cy="698594"/>
            <a:chOff x="395536" y="260648"/>
            <a:chExt cx="609866" cy="698594"/>
          </a:xfrm>
        </p:grpSpPr>
        <p:grpSp>
          <p:nvGrpSpPr>
            <p:cNvPr id="13" name="Grupo 12"/>
            <p:cNvGrpSpPr/>
            <p:nvPr/>
          </p:nvGrpSpPr>
          <p:grpSpPr>
            <a:xfrm>
              <a:off x="395536" y="371285"/>
              <a:ext cx="144016" cy="587957"/>
              <a:chOff x="1087834" y="836712"/>
              <a:chExt cx="169466" cy="587957"/>
            </a:xfrm>
          </p:grpSpPr>
          <p:sp>
            <p:nvSpPr>
              <p:cNvPr id="16" name="Rectángulo 15"/>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4" name="Imagen 13"/>
            <p:cNvPicPr>
              <a:picLocks noChangeAspect="1"/>
            </p:cNvPicPr>
            <p:nvPr/>
          </p:nvPicPr>
          <p:blipFill>
            <a:blip r:embed="rId4"/>
            <a:stretch>
              <a:fillRect/>
            </a:stretch>
          </p:blipFill>
          <p:spPr>
            <a:xfrm>
              <a:off x="521921" y="260648"/>
              <a:ext cx="483481" cy="144016"/>
            </a:xfrm>
            <a:prstGeom prst="rect">
              <a:avLst/>
            </a:prstGeom>
          </p:spPr>
        </p:pic>
        <p:sp>
          <p:nvSpPr>
            <p:cNvPr id="15" name="Combinar 14"/>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100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ppt_x</p:attrName>
                                        </p:attrNameLst>
                                      </p:cBhvr>
                                      <p:tavLst>
                                        <p:tav tm="0">
                                          <p:val>
                                            <p:strVal val="#ppt_x-#ppt_w/2"/>
                                          </p:val>
                                        </p:tav>
                                        <p:tav tm="100000">
                                          <p:val>
                                            <p:strVal val="#ppt_x"/>
                                          </p:val>
                                        </p:tav>
                                      </p:tavLst>
                                    </p:anim>
                                    <p:anim calcmode="lin" valueType="num">
                                      <p:cBhvr>
                                        <p:cTn id="8" dur="500" fill="hold"/>
                                        <p:tgtEl>
                                          <p:spTgt spid="29699"/>
                                        </p:tgtEl>
                                        <p:attrNameLst>
                                          <p:attrName>ppt_y</p:attrName>
                                        </p:attrNameLst>
                                      </p:cBhvr>
                                      <p:tavLst>
                                        <p:tav tm="0">
                                          <p:val>
                                            <p:strVal val="#ppt_y"/>
                                          </p:val>
                                        </p:tav>
                                        <p:tav tm="100000">
                                          <p:val>
                                            <p:strVal val="#ppt_y"/>
                                          </p:val>
                                        </p:tav>
                                      </p:tavLst>
                                    </p:anim>
                                    <p:anim calcmode="lin" valueType="num">
                                      <p:cBhvr>
                                        <p:cTn id="9" dur="500" fill="hold"/>
                                        <p:tgtEl>
                                          <p:spTgt spid="29699"/>
                                        </p:tgtEl>
                                        <p:attrNameLst>
                                          <p:attrName>ppt_w</p:attrName>
                                        </p:attrNameLst>
                                      </p:cBhvr>
                                      <p:tavLst>
                                        <p:tav tm="0">
                                          <p:val>
                                            <p:fltVal val="0"/>
                                          </p:val>
                                        </p:tav>
                                        <p:tav tm="100000">
                                          <p:val>
                                            <p:strVal val="#ppt_w"/>
                                          </p:val>
                                        </p:tav>
                                      </p:tavLst>
                                    </p:anim>
                                    <p:anim calcmode="lin" valueType="num">
                                      <p:cBhvr>
                                        <p:cTn id="10" dur="500" fill="hold"/>
                                        <p:tgtEl>
                                          <p:spTgt spid="2969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1500"/>
                            </p:stCondLst>
                            <p:childTnLst>
                              <p:par>
                                <p:cTn id="12" presetID="17" presetClass="entr" presetSubtype="8" fill="hold" grpId="0" nodeType="afterEffect">
                                  <p:stCondLst>
                                    <p:cond delay="300"/>
                                  </p:stCondLst>
                                  <p:childTnLst>
                                    <p:set>
                                      <p:cBhvr>
                                        <p:cTn id="13" dur="1" fill="hold">
                                          <p:stCondLst>
                                            <p:cond delay="0"/>
                                          </p:stCondLst>
                                        </p:cTn>
                                        <p:tgtEl>
                                          <p:spTgt spid="29701"/>
                                        </p:tgtEl>
                                        <p:attrNameLst>
                                          <p:attrName>style.visibility</p:attrName>
                                        </p:attrNameLst>
                                      </p:cBhvr>
                                      <p:to>
                                        <p:strVal val="visible"/>
                                      </p:to>
                                    </p:set>
                                    <p:anim calcmode="lin" valueType="num">
                                      <p:cBhvr>
                                        <p:cTn id="14" dur="500" fill="hold"/>
                                        <p:tgtEl>
                                          <p:spTgt spid="29701"/>
                                        </p:tgtEl>
                                        <p:attrNameLst>
                                          <p:attrName>ppt_x</p:attrName>
                                        </p:attrNameLst>
                                      </p:cBhvr>
                                      <p:tavLst>
                                        <p:tav tm="0">
                                          <p:val>
                                            <p:strVal val="#ppt_x-#ppt_w/2"/>
                                          </p:val>
                                        </p:tav>
                                        <p:tav tm="100000">
                                          <p:val>
                                            <p:strVal val="#ppt_x"/>
                                          </p:val>
                                        </p:tav>
                                      </p:tavLst>
                                    </p:anim>
                                    <p:anim calcmode="lin" valueType="num">
                                      <p:cBhvr>
                                        <p:cTn id="15" dur="500" fill="hold"/>
                                        <p:tgtEl>
                                          <p:spTgt spid="29701"/>
                                        </p:tgtEl>
                                        <p:attrNameLst>
                                          <p:attrName>ppt_y</p:attrName>
                                        </p:attrNameLst>
                                      </p:cBhvr>
                                      <p:tavLst>
                                        <p:tav tm="0">
                                          <p:val>
                                            <p:strVal val="#ppt_y"/>
                                          </p:val>
                                        </p:tav>
                                        <p:tav tm="100000">
                                          <p:val>
                                            <p:strVal val="#ppt_y"/>
                                          </p:val>
                                        </p:tav>
                                      </p:tavLst>
                                    </p:anim>
                                    <p:anim calcmode="lin" valueType="num">
                                      <p:cBhvr>
                                        <p:cTn id="16" dur="500" fill="hold"/>
                                        <p:tgtEl>
                                          <p:spTgt spid="29701"/>
                                        </p:tgtEl>
                                        <p:attrNameLst>
                                          <p:attrName>ppt_w</p:attrName>
                                        </p:attrNameLst>
                                      </p:cBhvr>
                                      <p:tavLst>
                                        <p:tav tm="0">
                                          <p:val>
                                            <p:fltVal val="0"/>
                                          </p:val>
                                        </p:tav>
                                        <p:tav tm="100000">
                                          <p:val>
                                            <p:strVal val="#ppt_w"/>
                                          </p:val>
                                        </p:tav>
                                      </p:tavLst>
                                    </p:anim>
                                    <p:anim calcmode="lin" valueType="num">
                                      <p:cBhvr>
                                        <p:cTn id="17" dur="500" fill="hold"/>
                                        <p:tgtEl>
                                          <p:spTgt spid="29701"/>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300"/>
                            </p:stCondLst>
                            <p:childTnLst>
                              <p:par>
                                <p:cTn id="19" presetID="5" presetClass="entr" presetSubtype="10" fill="hold" grpId="0" nodeType="afterEffect">
                                  <p:stCondLst>
                                    <p:cond delay="2900"/>
                                  </p:stCondLst>
                                  <p:childTnLst>
                                    <p:set>
                                      <p:cBhvr>
                                        <p:cTn id="20" dur="1" fill="hold">
                                          <p:stCondLst>
                                            <p:cond delay="0"/>
                                          </p:stCondLst>
                                        </p:cTn>
                                        <p:tgtEl>
                                          <p:spTgt spid="29702"/>
                                        </p:tgtEl>
                                        <p:attrNameLst>
                                          <p:attrName>style.visibility</p:attrName>
                                        </p:attrNameLst>
                                      </p:cBhvr>
                                      <p:to>
                                        <p:strVal val="visible"/>
                                      </p:to>
                                    </p:set>
                                    <p:animEffect transition="in" filter="checkerboard(across)">
                                      <p:cBhvr>
                                        <p:cTn id="21" dur="500"/>
                                        <p:tgtEl>
                                          <p:spTgt spid="29702"/>
                                        </p:tgtEl>
                                      </p:cBhvr>
                                    </p:animEffect>
                                  </p:childTnLst>
                                </p:cTn>
                              </p:par>
                            </p:childTnLst>
                          </p:cTn>
                        </p:par>
                        <p:par>
                          <p:cTn id="22" fill="hold" nodeType="afterGroup">
                            <p:stCondLst>
                              <p:cond delay="5700"/>
                            </p:stCondLst>
                            <p:childTnLst>
                              <p:par>
                                <p:cTn id="23" presetID="22" presetClass="entr" presetSubtype="4" fill="hold" grpId="0" nodeType="afterEffect">
                                  <p:stCondLst>
                                    <p:cond delay="400"/>
                                  </p:stCondLst>
                                  <p:childTnLst>
                                    <p:set>
                                      <p:cBhvr>
                                        <p:cTn id="24" dur="1" fill="hold">
                                          <p:stCondLst>
                                            <p:cond delay="0"/>
                                          </p:stCondLst>
                                        </p:cTn>
                                        <p:tgtEl>
                                          <p:spTgt spid="29703"/>
                                        </p:tgtEl>
                                        <p:attrNameLst>
                                          <p:attrName>style.visibility</p:attrName>
                                        </p:attrNameLst>
                                      </p:cBhvr>
                                      <p:to>
                                        <p:strVal val="visible"/>
                                      </p:to>
                                    </p:set>
                                    <p:animEffect transition="in" filter="wipe(down)">
                                      <p:cBhvr>
                                        <p:cTn id="25" dur="500"/>
                                        <p:tgtEl>
                                          <p:spTgt spid="29703"/>
                                        </p:tgtEl>
                                      </p:cBhvr>
                                    </p:animEffect>
                                  </p:childTnLst>
                                </p:cTn>
                              </p:par>
                            </p:childTnLst>
                          </p:cTn>
                        </p:par>
                        <p:par>
                          <p:cTn id="26" fill="hold" nodeType="afterGroup">
                            <p:stCondLst>
                              <p:cond delay="6600"/>
                            </p:stCondLst>
                            <p:childTnLst>
                              <p:par>
                                <p:cTn id="27" presetID="22" presetClass="entr" presetSubtype="1" fill="hold" grpId="0" nodeType="afterEffect">
                                  <p:stCondLst>
                                    <p:cond delay="3000"/>
                                  </p:stCondLst>
                                  <p:childTnLst>
                                    <p:set>
                                      <p:cBhvr>
                                        <p:cTn id="28" dur="1" fill="hold">
                                          <p:stCondLst>
                                            <p:cond delay="0"/>
                                          </p:stCondLst>
                                        </p:cTn>
                                        <p:tgtEl>
                                          <p:spTgt spid="29704"/>
                                        </p:tgtEl>
                                        <p:attrNameLst>
                                          <p:attrName>style.visibility</p:attrName>
                                        </p:attrNameLst>
                                      </p:cBhvr>
                                      <p:to>
                                        <p:strVal val="visible"/>
                                      </p:to>
                                    </p:set>
                                    <p:animEffect transition="in" filter="wipe(up)">
                                      <p:cBhvr>
                                        <p:cTn id="29" dur="500"/>
                                        <p:tgtEl>
                                          <p:spTgt spid="29704"/>
                                        </p:tgtEl>
                                      </p:cBhvr>
                                    </p:animEffect>
                                  </p:childTnLst>
                                </p:cTn>
                              </p:par>
                            </p:childTnLst>
                          </p:cTn>
                        </p:par>
                        <p:par>
                          <p:cTn id="30" fill="hold" nodeType="afterGroup">
                            <p:stCondLst>
                              <p:cond delay="10100"/>
                            </p:stCondLst>
                            <p:childTnLst>
                              <p:par>
                                <p:cTn id="31" presetID="22" presetClass="entr" presetSubtype="4" fill="hold" grpId="0" nodeType="afterEffect">
                                  <p:stCondLst>
                                    <p:cond delay="1000"/>
                                  </p:stCondLst>
                                  <p:childTnLst>
                                    <p:set>
                                      <p:cBhvr>
                                        <p:cTn id="32" dur="1" fill="hold">
                                          <p:stCondLst>
                                            <p:cond delay="0"/>
                                          </p:stCondLst>
                                        </p:cTn>
                                        <p:tgtEl>
                                          <p:spTgt spid="29705"/>
                                        </p:tgtEl>
                                        <p:attrNameLst>
                                          <p:attrName>style.visibility</p:attrName>
                                        </p:attrNameLst>
                                      </p:cBhvr>
                                      <p:to>
                                        <p:strVal val="visible"/>
                                      </p:to>
                                    </p:set>
                                    <p:animEffect transition="in" filter="wipe(down)">
                                      <p:cBhvr>
                                        <p:cTn id="33" dur="5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1" grpId="0" animBg="1"/>
      <p:bldP spid="29702" grpId="0" autoUpdateAnimBg="0"/>
      <p:bldP spid="29703" grpId="0" animBg="1"/>
      <p:bldP spid="29704" grpId="0" autoUpdateAnimBg="0"/>
      <p:bldP spid="2970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8D4115C-7D80-46B5-96D4-D9DC6937C675}"/>
              </a:ext>
            </a:extLst>
          </p:cNvPr>
          <p:cNvPicPr>
            <a:picLocks noChangeAspect="1"/>
          </p:cNvPicPr>
          <p:nvPr/>
        </p:nvPicPr>
        <p:blipFill>
          <a:blip r:embed="rId2"/>
          <a:stretch>
            <a:fillRect/>
          </a:stretch>
        </p:blipFill>
        <p:spPr>
          <a:xfrm>
            <a:off x="652511" y="1297449"/>
            <a:ext cx="6264696" cy="3641917"/>
          </a:xfrm>
          <a:prstGeom prst="rect">
            <a:avLst/>
          </a:prstGeom>
        </p:spPr>
      </p:pic>
      <p:sp>
        <p:nvSpPr>
          <p:cNvPr id="31746" name="Text Box 2"/>
          <p:cNvSpPr txBox="1">
            <a:spLocks noChangeArrowheads="1"/>
          </p:cNvSpPr>
          <p:nvPr/>
        </p:nvSpPr>
        <p:spPr bwMode="auto">
          <a:xfrm>
            <a:off x="6989223" y="2204864"/>
            <a:ext cx="1905000"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 system clearly presents the calculated values of Control Limits, Mean, Range, maximum, minimum, etc.</a:t>
            </a:r>
            <a:endPar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1750" name="Text Box 6"/>
          <p:cNvSpPr txBox="1">
            <a:spLocks noChangeArrowheads="1"/>
          </p:cNvSpPr>
          <p:nvPr/>
        </p:nvSpPr>
        <p:spPr bwMode="auto">
          <a:xfrm>
            <a:off x="1043608" y="4970875"/>
            <a:ext cx="4128864"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cap="sq" cmpd="dbl">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
                <a:schemeClr val="tx1"/>
              </a:buClr>
              <a:buSzTx/>
              <a:buFont typeface="Wingdings" panose="05000000000000000000" pitchFamily="2" charset="2"/>
              <a:buNone/>
            </a:pP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the buttons bar you can</a:t>
            </a:r>
            <a:r>
              <a:rPr lang="es-ES" altLang="es-MX"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285750" indent="-285750" eaLnBrk="1" hangingPunct="1">
              <a:spcBef>
                <a:spcPct val="50000"/>
              </a:spcBef>
              <a:buClr>
                <a:srgbClr val="FF0000"/>
              </a:buClr>
              <a:buSzTx/>
              <a:buFont typeface="Wingdings 2" panose="05020102010507070707" pitchFamily="18" charset="2"/>
              <a:buChar char=""/>
            </a:pP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Export the chart to another software</a:t>
            </a:r>
            <a:r>
              <a:rPr lang="es-ES" altLang="es-MX"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285750" indent="-285750" eaLnBrk="1" hangingPunct="1">
              <a:spcBef>
                <a:spcPct val="50000"/>
              </a:spcBef>
              <a:buClr>
                <a:srgbClr val="FF0000"/>
              </a:buClr>
              <a:buSzTx/>
              <a:buFont typeface="Wingdings 2" panose="05020102010507070707" pitchFamily="18" charset="2"/>
              <a:buChar char=""/>
            </a:pP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Configure the parameters and scope.</a:t>
            </a:r>
          </a:p>
          <a:p>
            <a:pPr marL="285750" indent="-285750" eaLnBrk="1" hangingPunct="1">
              <a:spcBef>
                <a:spcPct val="50000"/>
              </a:spcBef>
              <a:buClr>
                <a:srgbClr val="FF0000"/>
              </a:buClr>
              <a:buSzTx/>
              <a:buFont typeface="Wingdings 2" panose="05020102010507070707" pitchFamily="18" charset="2"/>
              <a:buChar char=""/>
            </a:pPr>
            <a:r>
              <a:rPr lang="en-US"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Print the graph</a:t>
            </a:r>
            <a:r>
              <a:rPr lang="es-ES" altLang="es-MX"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marL="285750" indent="-285750" eaLnBrk="1" hangingPunct="1">
              <a:spcBef>
                <a:spcPct val="50000"/>
              </a:spcBef>
              <a:buClr>
                <a:srgbClr val="FF0000"/>
              </a:buClr>
              <a:buSzTx/>
              <a:buFont typeface="Wingdings 2" panose="05020102010507070707" pitchFamily="18" charset="2"/>
              <a:buChar char=""/>
            </a:pPr>
            <a:r>
              <a:rPr lang="es-MX" sz="1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Change</a:t>
            </a:r>
            <a:r>
              <a:rPr lang="es-MX"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s-MX" sz="1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colors</a:t>
            </a:r>
            <a:r>
              <a:rPr lang="es-MX"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a:t>
            </a:r>
            <a:r>
              <a:rPr lang="es-MX" sz="14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fonts</a:t>
            </a:r>
            <a:r>
              <a:rPr lang="es-ES" altLang="es-MX" sz="1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
        <p:nvSpPr>
          <p:cNvPr id="31752" name="Rectangle 8"/>
          <p:cNvSpPr>
            <a:spLocks noChangeArrowheads="1"/>
          </p:cNvSpPr>
          <p:nvPr/>
        </p:nvSpPr>
        <p:spPr bwMode="auto">
          <a:xfrm>
            <a:off x="685800" y="685800"/>
            <a:ext cx="52578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You can calculate and store Control multi-Limits reflecting changes in the process</a:t>
            </a:r>
            <a:endParaRPr lang="es-ES" alt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6" name="Medio marco 5"/>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8" name="Grupo 7"/>
          <p:cNvGrpSpPr/>
          <p:nvPr/>
        </p:nvGrpSpPr>
        <p:grpSpPr>
          <a:xfrm>
            <a:off x="179512" y="116632"/>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3" presetClass="entr" presetSubtype="5" fill="hold" grpId="0" nodeType="afterEffect">
                                  <p:stCondLst>
                                    <p:cond delay="1000"/>
                                  </p:stCondLst>
                                  <p:childTnLst>
                                    <p:set>
                                      <p:cBhvr>
                                        <p:cTn id="11" dur="1" fill="hold">
                                          <p:stCondLst>
                                            <p:cond delay="0"/>
                                          </p:stCondLst>
                                        </p:cTn>
                                        <p:tgtEl>
                                          <p:spTgt spid="31752"/>
                                        </p:tgtEl>
                                        <p:attrNameLst>
                                          <p:attrName>style.visibility</p:attrName>
                                        </p:attrNameLst>
                                      </p:cBhvr>
                                      <p:to>
                                        <p:strVal val="visible"/>
                                      </p:to>
                                    </p:set>
                                    <p:animEffect transition="in" filter="blinds(vertical)">
                                      <p:cBhvr>
                                        <p:cTn id="12" dur="500"/>
                                        <p:tgtEl>
                                          <p:spTgt spid="31752"/>
                                        </p:tgtEl>
                                      </p:cBhvr>
                                    </p:animEffect>
                                  </p:childTnLst>
                                </p:cTn>
                              </p:par>
                            </p:childTnLst>
                          </p:cTn>
                        </p:par>
                        <p:par>
                          <p:cTn id="13" fill="hold" nodeType="afterGroup">
                            <p:stCondLst>
                              <p:cond delay="3000"/>
                            </p:stCondLst>
                            <p:childTnLst>
                              <p:par>
                                <p:cTn id="14" presetID="18" presetClass="entr" presetSubtype="6" fill="hold" grpId="0" nodeType="afterEffect">
                                  <p:stCondLst>
                                    <p:cond delay="1000"/>
                                  </p:stCondLst>
                                  <p:childTnLst>
                                    <p:set>
                                      <p:cBhvr>
                                        <p:cTn id="15" dur="1" fill="hold">
                                          <p:stCondLst>
                                            <p:cond delay="0"/>
                                          </p:stCondLst>
                                        </p:cTn>
                                        <p:tgtEl>
                                          <p:spTgt spid="31750"/>
                                        </p:tgtEl>
                                        <p:attrNameLst>
                                          <p:attrName>style.visibility</p:attrName>
                                        </p:attrNameLst>
                                      </p:cBhvr>
                                      <p:to>
                                        <p:strVal val="visible"/>
                                      </p:to>
                                    </p:set>
                                    <p:animEffect transition="in" filter="strips(downRight)">
                                      <p:cBhvr>
                                        <p:cTn id="16"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50" grpId="0" autoUpdateAnimBg="0"/>
      <p:bldP spid="3175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A27187C-A585-4915-818F-B83B8D1F8276}"/>
              </a:ext>
            </a:extLst>
          </p:cNvPr>
          <p:cNvPicPr>
            <a:picLocks noChangeAspect="1"/>
          </p:cNvPicPr>
          <p:nvPr/>
        </p:nvPicPr>
        <p:blipFill>
          <a:blip r:embed="rId2"/>
          <a:stretch>
            <a:fillRect/>
          </a:stretch>
        </p:blipFill>
        <p:spPr>
          <a:xfrm>
            <a:off x="908808" y="634649"/>
            <a:ext cx="7491832" cy="4252357"/>
          </a:xfrm>
          <a:prstGeom prst="rect">
            <a:avLst/>
          </a:prstGeom>
        </p:spPr>
      </p:pic>
      <p:sp>
        <p:nvSpPr>
          <p:cNvPr id="32773" name="AutoShape 5"/>
          <p:cNvSpPr>
            <a:spLocks noChangeArrowheads="1"/>
          </p:cNvSpPr>
          <p:nvPr/>
        </p:nvSpPr>
        <p:spPr bwMode="auto">
          <a:xfrm rot="6469620">
            <a:off x="5252770" y="2532812"/>
            <a:ext cx="685800" cy="203200"/>
          </a:xfrm>
          <a:custGeom>
            <a:avLst/>
            <a:gdLst>
              <a:gd name="T0" fmla="*/ 518496963 w 21600"/>
              <a:gd name="T1" fmla="*/ 0 h 21600"/>
              <a:gd name="T2" fmla="*/ 0 w 21600"/>
              <a:gd name="T3" fmla="*/ 8991534 h 21600"/>
              <a:gd name="T4" fmla="*/ 518496963 w 21600"/>
              <a:gd name="T5" fmla="*/ 17983059 h 21600"/>
              <a:gd name="T6" fmla="*/ 691329263 w 21600"/>
              <a:gd name="T7" fmla="*/ 899153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32774" name="AutoShape 6"/>
          <p:cNvSpPr>
            <a:spLocks noChangeArrowheads="1"/>
          </p:cNvSpPr>
          <p:nvPr/>
        </p:nvSpPr>
        <p:spPr bwMode="auto">
          <a:xfrm rot="2949774">
            <a:off x="3845586" y="2760400"/>
            <a:ext cx="800100" cy="203200"/>
          </a:xfrm>
          <a:custGeom>
            <a:avLst/>
            <a:gdLst>
              <a:gd name="T0" fmla="*/ 823353943 w 21600"/>
              <a:gd name="T1" fmla="*/ 0 h 21600"/>
              <a:gd name="T2" fmla="*/ 0 w 21600"/>
              <a:gd name="T3" fmla="*/ 8991534 h 21600"/>
              <a:gd name="T4" fmla="*/ 823353943 w 21600"/>
              <a:gd name="T5" fmla="*/ 17983059 h 21600"/>
              <a:gd name="T6" fmla="*/ 1097805246 w 21600"/>
              <a:gd name="T7" fmla="*/ 899153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32775" name="Text Box 7"/>
          <p:cNvSpPr txBox="1">
            <a:spLocks noChangeArrowheads="1"/>
          </p:cNvSpPr>
          <p:nvPr/>
        </p:nvSpPr>
        <p:spPr bwMode="auto">
          <a:xfrm>
            <a:off x="1187624" y="5085184"/>
            <a:ext cx="6934200" cy="1006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cap="sq">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SuperCEP </a:t>
            </a:r>
            <a:r>
              <a:rPr lang="en-US" dirty="0">
                <a:solidFill>
                  <a:srgbClr val="FFC000"/>
                </a:solidFill>
                <a:latin typeface="Tahoma" panose="020B0604030504040204" pitchFamily="34" charset="0"/>
                <a:cs typeface="Tahoma" panose="020B0604030504040204" pitchFamily="34" charset="0"/>
              </a:rPr>
              <a:t>does for you the detection of trends and statistical runs out of control, presenting alarms and messages with corrective actions</a:t>
            </a:r>
            <a:r>
              <a:rPr lang="es-ES" altLang="es-MX" dirty="0">
                <a:solidFill>
                  <a:srgbClr val="FFC000"/>
                </a:solidFill>
                <a:latin typeface="Tahoma" panose="020B0604030504040204" pitchFamily="34" charset="0"/>
                <a:cs typeface="Tahoma" panose="020B0604030504040204" pitchFamily="34" charset="0"/>
              </a:rPr>
              <a:t>.</a:t>
            </a:r>
          </a:p>
        </p:txBody>
      </p:sp>
      <p:sp>
        <p:nvSpPr>
          <p:cNvPr id="6" name="Medio marco 5"/>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1" name="Grupo 10"/>
          <p:cNvGrpSpPr/>
          <p:nvPr/>
        </p:nvGrpSpPr>
        <p:grpSpPr>
          <a:xfrm>
            <a:off x="179512" y="116632"/>
            <a:ext cx="609866" cy="698594"/>
            <a:chOff x="395536" y="260648"/>
            <a:chExt cx="609866" cy="698594"/>
          </a:xfrm>
        </p:grpSpPr>
        <p:grpSp>
          <p:nvGrpSpPr>
            <p:cNvPr id="12" name="Grupo 11"/>
            <p:cNvGrpSpPr/>
            <p:nvPr/>
          </p:nvGrpSpPr>
          <p:grpSpPr>
            <a:xfrm>
              <a:off x="395536" y="371285"/>
              <a:ext cx="144016" cy="587957"/>
              <a:chOff x="1087834" y="836712"/>
              <a:chExt cx="169466" cy="587957"/>
            </a:xfrm>
          </p:grpSpPr>
          <p:sp>
            <p:nvSpPr>
              <p:cNvPr id="15" name="Rectángulo 14"/>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3" name="Imagen 12"/>
            <p:cNvPicPr>
              <a:picLocks noChangeAspect="1"/>
            </p:cNvPicPr>
            <p:nvPr/>
          </p:nvPicPr>
          <p:blipFill>
            <a:blip r:embed="rId4"/>
            <a:stretch>
              <a:fillRect/>
            </a:stretch>
          </p:blipFill>
          <p:spPr>
            <a:xfrm>
              <a:off x="521921" y="260648"/>
              <a:ext cx="483481" cy="144016"/>
            </a:xfrm>
            <a:prstGeom prst="rect">
              <a:avLst/>
            </a:prstGeom>
          </p:spPr>
        </p:pic>
        <p:sp>
          <p:nvSpPr>
            <p:cNvPr id="14" name="Combinar 13"/>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2775"/>
                                        </p:tgtEl>
                                        <p:attrNameLst>
                                          <p:attrName>style.visibility</p:attrName>
                                        </p:attrNameLst>
                                      </p:cBhvr>
                                      <p:to>
                                        <p:strVal val="visible"/>
                                      </p:to>
                                    </p:set>
                                    <p:anim calcmode="lin" valueType="num">
                                      <p:cBhvr>
                                        <p:cTn id="7" dur="500" fill="hold"/>
                                        <p:tgtEl>
                                          <p:spTgt spid="32775"/>
                                        </p:tgtEl>
                                        <p:attrNameLst>
                                          <p:attrName>ppt_w</p:attrName>
                                        </p:attrNameLst>
                                      </p:cBhvr>
                                      <p:tavLst>
                                        <p:tav tm="0">
                                          <p:val>
                                            <p:fltVal val="0"/>
                                          </p:val>
                                        </p:tav>
                                        <p:tav tm="100000">
                                          <p:val>
                                            <p:strVal val="#ppt_w"/>
                                          </p:val>
                                        </p:tav>
                                      </p:tavLst>
                                    </p:anim>
                                    <p:anim calcmode="lin" valueType="num">
                                      <p:cBhvr>
                                        <p:cTn id="8" dur="500" fill="hold"/>
                                        <p:tgtEl>
                                          <p:spTgt spid="32775"/>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17" presetClass="entr" presetSubtype="8" fill="hold" grpId="0" nodeType="afterEffect">
                                  <p:stCondLst>
                                    <p:cond delay="1000"/>
                                  </p:stCondLst>
                                  <p:childTnLst>
                                    <p:set>
                                      <p:cBhvr>
                                        <p:cTn id="11" dur="1" fill="hold">
                                          <p:stCondLst>
                                            <p:cond delay="0"/>
                                          </p:stCondLst>
                                        </p:cTn>
                                        <p:tgtEl>
                                          <p:spTgt spid="32774"/>
                                        </p:tgtEl>
                                        <p:attrNameLst>
                                          <p:attrName>style.visibility</p:attrName>
                                        </p:attrNameLst>
                                      </p:cBhvr>
                                      <p:to>
                                        <p:strVal val="visible"/>
                                      </p:to>
                                    </p:set>
                                    <p:anim calcmode="lin" valueType="num">
                                      <p:cBhvr>
                                        <p:cTn id="12" dur="500" fill="hold"/>
                                        <p:tgtEl>
                                          <p:spTgt spid="32774"/>
                                        </p:tgtEl>
                                        <p:attrNameLst>
                                          <p:attrName>ppt_x</p:attrName>
                                        </p:attrNameLst>
                                      </p:cBhvr>
                                      <p:tavLst>
                                        <p:tav tm="0">
                                          <p:val>
                                            <p:strVal val="#ppt_x-#ppt_w/2"/>
                                          </p:val>
                                        </p:tav>
                                        <p:tav tm="100000">
                                          <p:val>
                                            <p:strVal val="#ppt_x"/>
                                          </p:val>
                                        </p:tav>
                                      </p:tavLst>
                                    </p:anim>
                                    <p:anim calcmode="lin" valueType="num">
                                      <p:cBhvr>
                                        <p:cTn id="13" dur="500" fill="hold"/>
                                        <p:tgtEl>
                                          <p:spTgt spid="32774"/>
                                        </p:tgtEl>
                                        <p:attrNameLst>
                                          <p:attrName>ppt_y</p:attrName>
                                        </p:attrNameLst>
                                      </p:cBhvr>
                                      <p:tavLst>
                                        <p:tav tm="0">
                                          <p:val>
                                            <p:strVal val="#ppt_y"/>
                                          </p:val>
                                        </p:tav>
                                        <p:tav tm="100000">
                                          <p:val>
                                            <p:strVal val="#ppt_y"/>
                                          </p:val>
                                        </p:tav>
                                      </p:tavLst>
                                    </p:anim>
                                    <p:anim calcmode="lin" valueType="num">
                                      <p:cBhvr>
                                        <p:cTn id="14" dur="500" fill="hold"/>
                                        <p:tgtEl>
                                          <p:spTgt spid="32774"/>
                                        </p:tgtEl>
                                        <p:attrNameLst>
                                          <p:attrName>ppt_w</p:attrName>
                                        </p:attrNameLst>
                                      </p:cBhvr>
                                      <p:tavLst>
                                        <p:tav tm="0">
                                          <p:val>
                                            <p:fltVal val="0"/>
                                          </p:val>
                                        </p:tav>
                                        <p:tav tm="100000">
                                          <p:val>
                                            <p:strVal val="#ppt_w"/>
                                          </p:val>
                                        </p:tav>
                                      </p:tavLst>
                                    </p:anim>
                                    <p:anim calcmode="lin" valueType="num">
                                      <p:cBhvr>
                                        <p:cTn id="15" dur="500" fill="hold"/>
                                        <p:tgtEl>
                                          <p:spTgt spid="32774"/>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3000"/>
                            </p:stCondLst>
                            <p:childTnLst>
                              <p:par>
                                <p:cTn id="17" presetID="17" presetClass="entr" presetSubtype="8" fill="hold" grpId="0" nodeType="afterEffect">
                                  <p:stCondLst>
                                    <p:cond delay="1000"/>
                                  </p:stCondLst>
                                  <p:childTnLst>
                                    <p:set>
                                      <p:cBhvr>
                                        <p:cTn id="18" dur="1" fill="hold">
                                          <p:stCondLst>
                                            <p:cond delay="0"/>
                                          </p:stCondLst>
                                        </p:cTn>
                                        <p:tgtEl>
                                          <p:spTgt spid="32773"/>
                                        </p:tgtEl>
                                        <p:attrNameLst>
                                          <p:attrName>style.visibility</p:attrName>
                                        </p:attrNameLst>
                                      </p:cBhvr>
                                      <p:to>
                                        <p:strVal val="visible"/>
                                      </p:to>
                                    </p:set>
                                    <p:anim calcmode="lin" valueType="num">
                                      <p:cBhvr>
                                        <p:cTn id="19" dur="500" fill="hold"/>
                                        <p:tgtEl>
                                          <p:spTgt spid="32773"/>
                                        </p:tgtEl>
                                        <p:attrNameLst>
                                          <p:attrName>ppt_x</p:attrName>
                                        </p:attrNameLst>
                                      </p:cBhvr>
                                      <p:tavLst>
                                        <p:tav tm="0">
                                          <p:val>
                                            <p:strVal val="#ppt_x-#ppt_w/2"/>
                                          </p:val>
                                        </p:tav>
                                        <p:tav tm="100000">
                                          <p:val>
                                            <p:strVal val="#ppt_x"/>
                                          </p:val>
                                        </p:tav>
                                      </p:tavLst>
                                    </p:anim>
                                    <p:anim calcmode="lin" valueType="num">
                                      <p:cBhvr>
                                        <p:cTn id="20" dur="500" fill="hold"/>
                                        <p:tgtEl>
                                          <p:spTgt spid="32773"/>
                                        </p:tgtEl>
                                        <p:attrNameLst>
                                          <p:attrName>ppt_y</p:attrName>
                                        </p:attrNameLst>
                                      </p:cBhvr>
                                      <p:tavLst>
                                        <p:tav tm="0">
                                          <p:val>
                                            <p:strVal val="#ppt_y"/>
                                          </p:val>
                                        </p:tav>
                                        <p:tav tm="100000">
                                          <p:val>
                                            <p:strVal val="#ppt_y"/>
                                          </p:val>
                                        </p:tav>
                                      </p:tavLst>
                                    </p:anim>
                                    <p:anim calcmode="lin" valueType="num">
                                      <p:cBhvr>
                                        <p:cTn id="21" dur="500" fill="hold"/>
                                        <p:tgtEl>
                                          <p:spTgt spid="32773"/>
                                        </p:tgtEl>
                                        <p:attrNameLst>
                                          <p:attrName>ppt_w</p:attrName>
                                        </p:attrNameLst>
                                      </p:cBhvr>
                                      <p:tavLst>
                                        <p:tav tm="0">
                                          <p:val>
                                            <p:fltVal val="0"/>
                                          </p:val>
                                        </p:tav>
                                        <p:tav tm="100000">
                                          <p:val>
                                            <p:strVal val="#ppt_w"/>
                                          </p:val>
                                        </p:tav>
                                      </p:tavLst>
                                    </p:anim>
                                    <p:anim calcmode="lin" valueType="num">
                                      <p:cBhvr>
                                        <p:cTn id="22" dur="500" fill="hold"/>
                                        <p:tgtEl>
                                          <p:spTgt spid="327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P spid="32774" grpId="0" animBg="1"/>
      <p:bldP spid="3277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3C5D594-EEA6-4BA8-953F-DB3BE7CD0E12}"/>
              </a:ext>
            </a:extLst>
          </p:cNvPr>
          <p:cNvPicPr>
            <a:picLocks noChangeAspect="1"/>
          </p:cNvPicPr>
          <p:nvPr/>
        </p:nvPicPr>
        <p:blipFill>
          <a:blip r:embed="rId2"/>
          <a:stretch>
            <a:fillRect/>
          </a:stretch>
        </p:blipFill>
        <p:spPr>
          <a:xfrm>
            <a:off x="611560" y="498465"/>
            <a:ext cx="7920880" cy="4495884"/>
          </a:xfrm>
          <a:prstGeom prst="rect">
            <a:avLst/>
          </a:prstGeom>
        </p:spPr>
      </p:pic>
      <p:pic>
        <p:nvPicPr>
          <p:cNvPr id="4" name="Imagen 3">
            <a:extLst>
              <a:ext uri="{FF2B5EF4-FFF2-40B4-BE49-F238E27FC236}">
                <a16:creationId xmlns:a16="http://schemas.microsoft.com/office/drawing/2014/main" id="{0AE33380-B10A-4E2C-AA51-14BFD7E97600}"/>
              </a:ext>
            </a:extLst>
          </p:cNvPr>
          <p:cNvPicPr>
            <a:picLocks noChangeAspect="1"/>
          </p:cNvPicPr>
          <p:nvPr/>
        </p:nvPicPr>
        <p:blipFill>
          <a:blip r:embed="rId3"/>
          <a:stretch>
            <a:fillRect/>
          </a:stretch>
        </p:blipFill>
        <p:spPr>
          <a:xfrm>
            <a:off x="3071812" y="873226"/>
            <a:ext cx="3000375" cy="4276725"/>
          </a:xfrm>
          <a:prstGeom prst="rect">
            <a:avLst/>
          </a:prstGeom>
        </p:spPr>
      </p:pic>
      <p:sp>
        <p:nvSpPr>
          <p:cNvPr id="34820" name="Text Box 4"/>
          <p:cNvSpPr txBox="1">
            <a:spLocks noChangeArrowheads="1"/>
          </p:cNvSpPr>
          <p:nvPr/>
        </p:nvSpPr>
        <p:spPr bwMode="auto">
          <a:xfrm>
            <a:off x="762000" y="5334000"/>
            <a:ext cx="7495183" cy="1277273"/>
          </a:xfrm>
          <a:prstGeom prst="rect">
            <a:avLst/>
          </a:prstGeom>
          <a:noFill/>
          <a:ln w="38100" cap="sq" cmpd="dbl">
            <a:solidFill>
              <a:srgbClr val="00FF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Within the configuration options you can modify</a:t>
            </a:r>
            <a:r>
              <a:rPr lang="es-ES" alt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marL="342900" indent="-342900" eaLnBrk="1" hangingPunct="1">
              <a:spcBef>
                <a:spcPct val="50000"/>
              </a:spcBef>
              <a:buClr>
                <a:srgbClr val="00FF00"/>
              </a:buClr>
              <a:buSzTx/>
              <a:buFont typeface="Wingdings 3" panose="05040102010807070707" pitchFamily="18" charset="2"/>
              <a:buChar char="â"/>
            </a:pP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Start</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and </a:t>
            </a: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end</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dates</a:t>
            </a: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marL="342900" indent="-342900" eaLnBrk="1" hangingPunct="1">
              <a:spcBef>
                <a:spcPct val="50000"/>
              </a:spcBef>
              <a:buClr>
                <a:srgbClr val="00FF00"/>
              </a:buClr>
              <a:buSzTx/>
              <a:buFont typeface="Wingdings 3" panose="05040102010807070707" pitchFamily="18" charset="2"/>
              <a:buChar char="â"/>
            </a:pP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Subgroup</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size</a:t>
            </a: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marL="285750" indent="-285750" eaLnBrk="1" hangingPunct="1">
              <a:spcBef>
                <a:spcPct val="50000"/>
              </a:spcBef>
              <a:buClr>
                <a:srgbClr val="00FF00"/>
              </a:buClr>
              <a:buSzTx/>
              <a:buFont typeface="Wingdings 3" panose="05040102010807070707" pitchFamily="18" charset="2"/>
              <a:buChar char="â"/>
            </a:pPr>
            <a:r>
              <a:rPr 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Type</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of </a:t>
            </a: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scales</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and </a:t>
            </a: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limits</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endPar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4821" name="AutoShape 5"/>
          <p:cNvSpPr>
            <a:spLocks noChangeArrowheads="1"/>
          </p:cNvSpPr>
          <p:nvPr/>
        </p:nvSpPr>
        <p:spPr bwMode="auto">
          <a:xfrm rot="13390295">
            <a:off x="4788552" y="2516029"/>
            <a:ext cx="838200" cy="333173"/>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34823" name="AutoShape 7"/>
          <p:cNvSpPr>
            <a:spLocks noChangeArrowheads="1"/>
          </p:cNvSpPr>
          <p:nvPr/>
        </p:nvSpPr>
        <p:spPr bwMode="auto">
          <a:xfrm rot="13390295">
            <a:off x="3670343" y="1626836"/>
            <a:ext cx="838200" cy="334689"/>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34824" name="AutoShape 8"/>
          <p:cNvSpPr>
            <a:spLocks noChangeArrowheads="1"/>
          </p:cNvSpPr>
          <p:nvPr/>
        </p:nvSpPr>
        <p:spPr bwMode="auto">
          <a:xfrm rot="13390295">
            <a:off x="3803054" y="3502006"/>
            <a:ext cx="838200" cy="332758"/>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34825" name="AutoShape 9"/>
          <p:cNvSpPr>
            <a:spLocks noChangeArrowheads="1"/>
          </p:cNvSpPr>
          <p:nvPr/>
        </p:nvSpPr>
        <p:spPr bwMode="auto">
          <a:xfrm rot="13390295">
            <a:off x="5035184" y="3642994"/>
            <a:ext cx="838200" cy="349203"/>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8" name="Medio marco 7"/>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2" name="CuadroTexto 1"/>
          <p:cNvSpPr txBox="1"/>
          <p:nvPr/>
        </p:nvSpPr>
        <p:spPr>
          <a:xfrm>
            <a:off x="4379198" y="5643825"/>
            <a:ext cx="3793202" cy="954107"/>
          </a:xfrm>
          <a:prstGeom prst="rect">
            <a:avLst/>
          </a:prstGeom>
          <a:noFill/>
        </p:spPr>
        <p:txBody>
          <a:bodyPr wrap="square" rtlCol="0">
            <a:spAutoFit/>
          </a:bodyPr>
          <a:lstStyle/>
          <a:p>
            <a:pPr marL="285750" indent="-285750" eaLnBrk="1" hangingPunct="1">
              <a:spcBef>
                <a:spcPct val="50000"/>
              </a:spcBef>
              <a:buClr>
                <a:srgbClr val="00FF00"/>
              </a:buClr>
              <a:buSzTx/>
              <a:buFont typeface="Wingdings 3" panose="05040102010807070707" pitchFamily="18" charset="2"/>
              <a:buChar char="â"/>
            </a:pPr>
            <a:r>
              <a:rPr lang="es-MX" sz="1400" b="1" dirty="0">
                <a:solidFill>
                  <a:srgbClr val="FFC000"/>
                </a:solidFill>
                <a:effectLst>
                  <a:outerShdw blurRad="38100" dist="38100" dir="2700000" algn="tl">
                    <a:srgbClr val="000000">
                      <a:alpha val="43137"/>
                    </a:srgbClr>
                  </a:outerShdw>
                </a:effectLst>
              </a:rPr>
              <a:t>Data </a:t>
            </a:r>
            <a:r>
              <a:rPr lang="es-MX" sz="1400" b="1" dirty="0" err="1">
                <a:solidFill>
                  <a:srgbClr val="FFC000"/>
                </a:solidFill>
                <a:effectLst>
                  <a:outerShdw blurRad="38100" dist="38100" dir="2700000" algn="tl">
                    <a:srgbClr val="000000">
                      <a:alpha val="43137"/>
                    </a:srgbClr>
                  </a:outerShdw>
                </a:effectLst>
              </a:rPr>
              <a:t>filters</a:t>
            </a:r>
            <a:r>
              <a:rPr lang="es-ES" altLang="es-MX" sz="1400" b="1" dirty="0">
                <a:solidFill>
                  <a:srgbClr val="FFC000"/>
                </a:solidFill>
                <a:effectLst>
                  <a:outerShdw blurRad="38100" dist="38100" dir="2700000" algn="tl">
                    <a:srgbClr val="000000">
                      <a:alpha val="43137"/>
                    </a:srgbClr>
                  </a:outerShdw>
                </a:effectLst>
              </a:rPr>
              <a:t>. </a:t>
            </a:r>
          </a:p>
          <a:p>
            <a:pPr marL="285750" indent="-285750" eaLnBrk="1" hangingPunct="1">
              <a:spcBef>
                <a:spcPct val="50000"/>
              </a:spcBef>
              <a:buClr>
                <a:srgbClr val="00FF00"/>
              </a:buClr>
              <a:buSzTx/>
              <a:buFont typeface="Wingdings 3" panose="05040102010807070707" pitchFamily="18" charset="2"/>
              <a:buChar char="â"/>
            </a:pPr>
            <a:r>
              <a:rPr lang="es-MX" sz="1400" b="1" dirty="0" err="1">
                <a:solidFill>
                  <a:srgbClr val="FFC000"/>
                </a:solidFill>
                <a:effectLst>
                  <a:outerShdw blurRad="38100" dist="38100" dir="2700000" algn="tl">
                    <a:srgbClr val="000000">
                      <a:alpha val="43137"/>
                    </a:srgbClr>
                  </a:outerShdw>
                </a:effectLst>
              </a:rPr>
              <a:t>Enabling</a:t>
            </a:r>
            <a:r>
              <a:rPr lang="es-MX" sz="1400" b="1" dirty="0">
                <a:solidFill>
                  <a:srgbClr val="FFC000"/>
                </a:solidFill>
                <a:effectLst>
                  <a:outerShdw blurRad="38100" dist="38100" dir="2700000" algn="tl">
                    <a:srgbClr val="000000">
                      <a:alpha val="43137"/>
                    </a:srgbClr>
                  </a:outerShdw>
                </a:effectLst>
              </a:rPr>
              <a:t> </a:t>
            </a:r>
            <a:r>
              <a:rPr lang="es-MX" sz="1400" b="1" dirty="0" err="1">
                <a:solidFill>
                  <a:srgbClr val="FFC000"/>
                </a:solidFill>
                <a:effectLst>
                  <a:outerShdw blurRad="38100" dist="38100" dir="2700000" algn="tl">
                    <a:srgbClr val="000000">
                      <a:alpha val="43137"/>
                    </a:srgbClr>
                  </a:outerShdw>
                </a:effectLst>
              </a:rPr>
              <a:t>Alarms</a:t>
            </a:r>
            <a:r>
              <a:rPr lang="es-MX" sz="1400" b="1" dirty="0">
                <a:solidFill>
                  <a:srgbClr val="FFC000"/>
                </a:solidFill>
                <a:effectLst>
                  <a:outerShdw blurRad="38100" dist="38100" dir="2700000" algn="tl">
                    <a:srgbClr val="000000">
                      <a:alpha val="43137"/>
                    </a:srgbClr>
                  </a:outerShdw>
                </a:effectLst>
              </a:rPr>
              <a:t> and </a:t>
            </a:r>
            <a:r>
              <a:rPr lang="es-MX" sz="1400" b="1" dirty="0" err="1">
                <a:solidFill>
                  <a:srgbClr val="FFC000"/>
                </a:solidFill>
                <a:effectLst>
                  <a:outerShdw blurRad="38100" dist="38100" dir="2700000" algn="tl">
                    <a:srgbClr val="000000">
                      <a:alpha val="43137"/>
                    </a:srgbClr>
                  </a:outerShdw>
                </a:effectLst>
              </a:rPr>
              <a:t>comments</a:t>
            </a:r>
            <a:r>
              <a:rPr lang="es-MX" sz="1400" b="1" dirty="0">
                <a:solidFill>
                  <a:srgbClr val="FFC000"/>
                </a:solidFill>
                <a:effectLst>
                  <a:outerShdw blurRad="38100" dist="38100" dir="2700000" algn="tl">
                    <a:srgbClr val="000000">
                      <a:alpha val="43137"/>
                    </a:srgbClr>
                  </a:outerShdw>
                </a:effectLst>
              </a:rPr>
              <a:t> log</a:t>
            </a:r>
            <a:r>
              <a:rPr lang="es-ES" altLang="es-MX" sz="1400" b="1" dirty="0">
                <a:solidFill>
                  <a:srgbClr val="FFC000"/>
                </a:solidFill>
                <a:effectLst>
                  <a:outerShdw blurRad="38100" dist="38100" dir="2700000" algn="tl">
                    <a:srgbClr val="000000">
                      <a:alpha val="43137"/>
                    </a:srgbClr>
                  </a:outerShdw>
                </a:effectLst>
              </a:rPr>
              <a:t>. </a:t>
            </a:r>
          </a:p>
          <a:p>
            <a:pPr marL="285750" indent="-285750" eaLnBrk="1" hangingPunct="1">
              <a:spcBef>
                <a:spcPct val="50000"/>
              </a:spcBef>
              <a:buClr>
                <a:srgbClr val="00FF00"/>
              </a:buClr>
              <a:buSzTx/>
              <a:buFont typeface="Wingdings 3" panose="05040102010807070707" pitchFamily="18" charset="2"/>
              <a:buChar char="â"/>
            </a:pPr>
            <a:r>
              <a:rPr lang="en-US" sz="1400" b="1" dirty="0">
                <a:solidFill>
                  <a:srgbClr val="FFC000"/>
                </a:solidFill>
                <a:effectLst>
                  <a:outerShdw blurRad="38100" dist="38100" dir="2700000" algn="tl">
                    <a:srgbClr val="000000">
                      <a:alpha val="43137"/>
                    </a:srgbClr>
                  </a:outerShdw>
                </a:effectLst>
              </a:rPr>
              <a:t>English Language or 6 others</a:t>
            </a:r>
            <a:r>
              <a:rPr lang="es-ES" altLang="es-MX" sz="1400" b="1" dirty="0">
                <a:solidFill>
                  <a:srgbClr val="FFC000"/>
                </a:solidFill>
                <a:effectLst>
                  <a:outerShdw blurRad="38100" dist="38100" dir="2700000" algn="tl">
                    <a:srgbClr val="000000">
                      <a:alpha val="43137"/>
                    </a:srgbClr>
                  </a:outerShdw>
                </a:effectLst>
              </a:rPr>
              <a:t>.</a:t>
            </a:r>
            <a:endParaRPr lang="es-MX" sz="1400" b="1" dirty="0">
              <a:solidFill>
                <a:srgbClr val="FFC000"/>
              </a:solidFill>
              <a:effectLst>
                <a:outerShdw blurRad="38100" dist="38100" dir="2700000" algn="tl">
                  <a:srgbClr val="000000">
                    <a:alpha val="43137"/>
                  </a:srgbClr>
                </a:outerShdw>
              </a:effectLst>
            </a:endParaRPr>
          </a:p>
        </p:txBody>
      </p:sp>
      <p:grpSp>
        <p:nvGrpSpPr>
          <p:cNvPr id="14" name="Grupo 13"/>
          <p:cNvGrpSpPr/>
          <p:nvPr/>
        </p:nvGrpSpPr>
        <p:grpSpPr>
          <a:xfrm>
            <a:off x="107504" y="44624"/>
            <a:ext cx="609866" cy="698594"/>
            <a:chOff x="395536" y="260648"/>
            <a:chExt cx="609866" cy="698594"/>
          </a:xfrm>
        </p:grpSpPr>
        <p:grpSp>
          <p:nvGrpSpPr>
            <p:cNvPr id="15" name="Grupo 14"/>
            <p:cNvGrpSpPr/>
            <p:nvPr/>
          </p:nvGrpSpPr>
          <p:grpSpPr>
            <a:xfrm>
              <a:off x="395536" y="371285"/>
              <a:ext cx="144016" cy="587957"/>
              <a:chOff x="1087834" y="836712"/>
              <a:chExt cx="169466" cy="587957"/>
            </a:xfrm>
          </p:grpSpPr>
          <p:sp>
            <p:nvSpPr>
              <p:cNvPr id="18" name="Rectángulo 17"/>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p:cNvPicPr>
                <a:picLocks noChangeAspect="1"/>
              </p:cNvPicPr>
              <p:nvPr/>
            </p:nvPicPr>
            <p:blipFill>
              <a:blip r:embed="rId4"/>
              <a:stretch>
                <a:fillRect/>
              </a:stretch>
            </p:blipFill>
            <p:spPr>
              <a:xfrm rot="16200000">
                <a:off x="943811" y="1109425"/>
                <a:ext cx="450925" cy="162876"/>
              </a:xfrm>
              <a:prstGeom prst="rect">
                <a:avLst/>
              </a:prstGeom>
            </p:spPr>
          </p:pic>
        </p:grpSp>
        <p:pic>
          <p:nvPicPr>
            <p:cNvPr id="16" name="Imagen 15"/>
            <p:cNvPicPr>
              <a:picLocks noChangeAspect="1"/>
            </p:cNvPicPr>
            <p:nvPr/>
          </p:nvPicPr>
          <p:blipFill>
            <a:blip r:embed="rId5"/>
            <a:stretch>
              <a:fillRect/>
            </a:stretch>
          </p:blipFill>
          <p:spPr>
            <a:xfrm>
              <a:off x="521921" y="260648"/>
              <a:ext cx="483481" cy="144016"/>
            </a:xfrm>
            <a:prstGeom prst="rect">
              <a:avLst/>
            </a:prstGeom>
          </p:spPr>
        </p:pic>
        <p:sp>
          <p:nvSpPr>
            <p:cNvPr id="17" name="Combinar 16"/>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grpId="0" nodeType="afterEffect">
                                  <p:stCondLst>
                                    <p:cond delay="1000"/>
                                  </p:stCondLst>
                                  <p:childTnLst>
                                    <p:set>
                                      <p:cBhvr>
                                        <p:cTn id="6" dur="1" fill="hold">
                                          <p:stCondLst>
                                            <p:cond delay="0"/>
                                          </p:stCondLst>
                                        </p:cTn>
                                        <p:tgtEl>
                                          <p:spTgt spid="34820"/>
                                        </p:tgtEl>
                                        <p:attrNameLst>
                                          <p:attrName>style.visibility</p:attrName>
                                        </p:attrNameLst>
                                      </p:cBhvr>
                                      <p:to>
                                        <p:strVal val="visible"/>
                                      </p:to>
                                    </p:set>
                                    <p:animEffect transition="in" filter="strips(upRight)">
                                      <p:cBhvr>
                                        <p:cTn id="7" dur="500"/>
                                        <p:tgtEl>
                                          <p:spTgt spid="34820"/>
                                        </p:tgtEl>
                                      </p:cBhvr>
                                    </p:animEffect>
                                  </p:childTnLst>
                                </p:cTn>
                              </p:par>
                            </p:childTnLst>
                          </p:cTn>
                        </p:par>
                        <p:par>
                          <p:cTn id="8" fill="hold" nodeType="afterGroup">
                            <p:stCondLst>
                              <p:cond delay="1500"/>
                            </p:stCondLst>
                            <p:childTnLst>
                              <p:par>
                                <p:cTn id="9" presetID="17" presetClass="entr" presetSubtype="8" fill="hold" grpId="0" nodeType="afterEffect">
                                  <p:stCondLst>
                                    <p:cond delay="1000"/>
                                  </p:stCondLst>
                                  <p:childTnLst>
                                    <p:set>
                                      <p:cBhvr>
                                        <p:cTn id="10" dur="1" fill="hold">
                                          <p:stCondLst>
                                            <p:cond delay="0"/>
                                          </p:stCondLst>
                                        </p:cTn>
                                        <p:tgtEl>
                                          <p:spTgt spid="34821"/>
                                        </p:tgtEl>
                                        <p:attrNameLst>
                                          <p:attrName>style.visibility</p:attrName>
                                        </p:attrNameLst>
                                      </p:cBhvr>
                                      <p:to>
                                        <p:strVal val="visible"/>
                                      </p:to>
                                    </p:set>
                                    <p:anim calcmode="lin" valueType="num">
                                      <p:cBhvr>
                                        <p:cTn id="11" dur="500" fill="hold"/>
                                        <p:tgtEl>
                                          <p:spTgt spid="34821"/>
                                        </p:tgtEl>
                                        <p:attrNameLst>
                                          <p:attrName>ppt_x</p:attrName>
                                        </p:attrNameLst>
                                      </p:cBhvr>
                                      <p:tavLst>
                                        <p:tav tm="0">
                                          <p:val>
                                            <p:strVal val="#ppt_x-#ppt_w/2"/>
                                          </p:val>
                                        </p:tav>
                                        <p:tav tm="100000">
                                          <p:val>
                                            <p:strVal val="#ppt_x"/>
                                          </p:val>
                                        </p:tav>
                                      </p:tavLst>
                                    </p:anim>
                                    <p:anim calcmode="lin" valueType="num">
                                      <p:cBhvr>
                                        <p:cTn id="12" dur="500" fill="hold"/>
                                        <p:tgtEl>
                                          <p:spTgt spid="34821"/>
                                        </p:tgtEl>
                                        <p:attrNameLst>
                                          <p:attrName>ppt_y</p:attrName>
                                        </p:attrNameLst>
                                      </p:cBhvr>
                                      <p:tavLst>
                                        <p:tav tm="0">
                                          <p:val>
                                            <p:strVal val="#ppt_y"/>
                                          </p:val>
                                        </p:tav>
                                        <p:tav tm="100000">
                                          <p:val>
                                            <p:strVal val="#ppt_y"/>
                                          </p:val>
                                        </p:tav>
                                      </p:tavLst>
                                    </p:anim>
                                    <p:anim calcmode="lin" valueType="num">
                                      <p:cBhvr>
                                        <p:cTn id="13" dur="500" fill="hold"/>
                                        <p:tgtEl>
                                          <p:spTgt spid="34821"/>
                                        </p:tgtEl>
                                        <p:attrNameLst>
                                          <p:attrName>ppt_w</p:attrName>
                                        </p:attrNameLst>
                                      </p:cBhvr>
                                      <p:tavLst>
                                        <p:tav tm="0">
                                          <p:val>
                                            <p:fltVal val="0"/>
                                          </p:val>
                                        </p:tav>
                                        <p:tav tm="100000">
                                          <p:val>
                                            <p:strVal val="#ppt_w"/>
                                          </p:val>
                                        </p:tav>
                                      </p:tavLst>
                                    </p:anim>
                                    <p:anim calcmode="lin" valueType="num">
                                      <p:cBhvr>
                                        <p:cTn id="14" dur="500" fill="hold"/>
                                        <p:tgtEl>
                                          <p:spTgt spid="34821"/>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3000"/>
                            </p:stCondLst>
                            <p:childTnLst>
                              <p:par>
                                <p:cTn id="16" presetID="17" presetClass="entr" presetSubtype="8" fill="hold" grpId="0" nodeType="afterEffect">
                                  <p:stCondLst>
                                    <p:cond delay="1000"/>
                                  </p:stCondLst>
                                  <p:childTnLst>
                                    <p:set>
                                      <p:cBhvr>
                                        <p:cTn id="17" dur="1" fill="hold">
                                          <p:stCondLst>
                                            <p:cond delay="0"/>
                                          </p:stCondLst>
                                        </p:cTn>
                                        <p:tgtEl>
                                          <p:spTgt spid="34823"/>
                                        </p:tgtEl>
                                        <p:attrNameLst>
                                          <p:attrName>style.visibility</p:attrName>
                                        </p:attrNameLst>
                                      </p:cBhvr>
                                      <p:to>
                                        <p:strVal val="visible"/>
                                      </p:to>
                                    </p:set>
                                    <p:anim calcmode="lin" valueType="num">
                                      <p:cBhvr>
                                        <p:cTn id="18" dur="500" fill="hold"/>
                                        <p:tgtEl>
                                          <p:spTgt spid="34823"/>
                                        </p:tgtEl>
                                        <p:attrNameLst>
                                          <p:attrName>ppt_x</p:attrName>
                                        </p:attrNameLst>
                                      </p:cBhvr>
                                      <p:tavLst>
                                        <p:tav tm="0">
                                          <p:val>
                                            <p:strVal val="#ppt_x-#ppt_w/2"/>
                                          </p:val>
                                        </p:tav>
                                        <p:tav tm="100000">
                                          <p:val>
                                            <p:strVal val="#ppt_x"/>
                                          </p:val>
                                        </p:tav>
                                      </p:tavLst>
                                    </p:anim>
                                    <p:anim calcmode="lin" valueType="num">
                                      <p:cBhvr>
                                        <p:cTn id="19" dur="500" fill="hold"/>
                                        <p:tgtEl>
                                          <p:spTgt spid="34823"/>
                                        </p:tgtEl>
                                        <p:attrNameLst>
                                          <p:attrName>ppt_y</p:attrName>
                                        </p:attrNameLst>
                                      </p:cBhvr>
                                      <p:tavLst>
                                        <p:tav tm="0">
                                          <p:val>
                                            <p:strVal val="#ppt_y"/>
                                          </p:val>
                                        </p:tav>
                                        <p:tav tm="100000">
                                          <p:val>
                                            <p:strVal val="#ppt_y"/>
                                          </p:val>
                                        </p:tav>
                                      </p:tavLst>
                                    </p:anim>
                                    <p:anim calcmode="lin" valueType="num">
                                      <p:cBhvr>
                                        <p:cTn id="20" dur="500" fill="hold"/>
                                        <p:tgtEl>
                                          <p:spTgt spid="34823"/>
                                        </p:tgtEl>
                                        <p:attrNameLst>
                                          <p:attrName>ppt_w</p:attrName>
                                        </p:attrNameLst>
                                      </p:cBhvr>
                                      <p:tavLst>
                                        <p:tav tm="0">
                                          <p:val>
                                            <p:fltVal val="0"/>
                                          </p:val>
                                        </p:tav>
                                        <p:tav tm="100000">
                                          <p:val>
                                            <p:strVal val="#ppt_w"/>
                                          </p:val>
                                        </p:tav>
                                      </p:tavLst>
                                    </p:anim>
                                    <p:anim calcmode="lin" valueType="num">
                                      <p:cBhvr>
                                        <p:cTn id="21" dur="500" fill="hold"/>
                                        <p:tgtEl>
                                          <p:spTgt spid="34823"/>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4500"/>
                            </p:stCondLst>
                            <p:childTnLst>
                              <p:par>
                                <p:cTn id="23" presetID="17" presetClass="entr" presetSubtype="8" fill="hold" grpId="0" nodeType="afterEffect">
                                  <p:stCondLst>
                                    <p:cond delay="1000"/>
                                  </p:stCondLst>
                                  <p:childTnLst>
                                    <p:set>
                                      <p:cBhvr>
                                        <p:cTn id="24" dur="1" fill="hold">
                                          <p:stCondLst>
                                            <p:cond delay="0"/>
                                          </p:stCondLst>
                                        </p:cTn>
                                        <p:tgtEl>
                                          <p:spTgt spid="34824"/>
                                        </p:tgtEl>
                                        <p:attrNameLst>
                                          <p:attrName>style.visibility</p:attrName>
                                        </p:attrNameLst>
                                      </p:cBhvr>
                                      <p:to>
                                        <p:strVal val="visible"/>
                                      </p:to>
                                    </p:set>
                                    <p:anim calcmode="lin" valueType="num">
                                      <p:cBhvr>
                                        <p:cTn id="25" dur="500" fill="hold"/>
                                        <p:tgtEl>
                                          <p:spTgt spid="34824"/>
                                        </p:tgtEl>
                                        <p:attrNameLst>
                                          <p:attrName>ppt_x</p:attrName>
                                        </p:attrNameLst>
                                      </p:cBhvr>
                                      <p:tavLst>
                                        <p:tav tm="0">
                                          <p:val>
                                            <p:strVal val="#ppt_x-#ppt_w/2"/>
                                          </p:val>
                                        </p:tav>
                                        <p:tav tm="100000">
                                          <p:val>
                                            <p:strVal val="#ppt_x"/>
                                          </p:val>
                                        </p:tav>
                                      </p:tavLst>
                                    </p:anim>
                                    <p:anim calcmode="lin" valueType="num">
                                      <p:cBhvr>
                                        <p:cTn id="26" dur="500" fill="hold"/>
                                        <p:tgtEl>
                                          <p:spTgt spid="34824"/>
                                        </p:tgtEl>
                                        <p:attrNameLst>
                                          <p:attrName>ppt_y</p:attrName>
                                        </p:attrNameLst>
                                      </p:cBhvr>
                                      <p:tavLst>
                                        <p:tav tm="0">
                                          <p:val>
                                            <p:strVal val="#ppt_y"/>
                                          </p:val>
                                        </p:tav>
                                        <p:tav tm="100000">
                                          <p:val>
                                            <p:strVal val="#ppt_y"/>
                                          </p:val>
                                        </p:tav>
                                      </p:tavLst>
                                    </p:anim>
                                    <p:anim calcmode="lin" valueType="num">
                                      <p:cBhvr>
                                        <p:cTn id="27" dur="500" fill="hold"/>
                                        <p:tgtEl>
                                          <p:spTgt spid="34824"/>
                                        </p:tgtEl>
                                        <p:attrNameLst>
                                          <p:attrName>ppt_w</p:attrName>
                                        </p:attrNameLst>
                                      </p:cBhvr>
                                      <p:tavLst>
                                        <p:tav tm="0">
                                          <p:val>
                                            <p:fltVal val="0"/>
                                          </p:val>
                                        </p:tav>
                                        <p:tav tm="100000">
                                          <p:val>
                                            <p:strVal val="#ppt_w"/>
                                          </p:val>
                                        </p:tav>
                                      </p:tavLst>
                                    </p:anim>
                                    <p:anim calcmode="lin" valueType="num">
                                      <p:cBhvr>
                                        <p:cTn id="28" dur="500" fill="hold"/>
                                        <p:tgtEl>
                                          <p:spTgt spid="34824"/>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6000"/>
                            </p:stCondLst>
                            <p:childTnLst>
                              <p:par>
                                <p:cTn id="30" presetID="17" presetClass="entr" presetSubtype="8" fill="hold" grpId="0" nodeType="afterEffect">
                                  <p:stCondLst>
                                    <p:cond delay="1000"/>
                                  </p:stCondLst>
                                  <p:childTnLst>
                                    <p:set>
                                      <p:cBhvr>
                                        <p:cTn id="31" dur="1" fill="hold">
                                          <p:stCondLst>
                                            <p:cond delay="0"/>
                                          </p:stCondLst>
                                        </p:cTn>
                                        <p:tgtEl>
                                          <p:spTgt spid="34825"/>
                                        </p:tgtEl>
                                        <p:attrNameLst>
                                          <p:attrName>style.visibility</p:attrName>
                                        </p:attrNameLst>
                                      </p:cBhvr>
                                      <p:to>
                                        <p:strVal val="visible"/>
                                      </p:to>
                                    </p:set>
                                    <p:anim calcmode="lin" valueType="num">
                                      <p:cBhvr>
                                        <p:cTn id="32" dur="500" fill="hold"/>
                                        <p:tgtEl>
                                          <p:spTgt spid="34825"/>
                                        </p:tgtEl>
                                        <p:attrNameLst>
                                          <p:attrName>ppt_x</p:attrName>
                                        </p:attrNameLst>
                                      </p:cBhvr>
                                      <p:tavLst>
                                        <p:tav tm="0">
                                          <p:val>
                                            <p:strVal val="#ppt_x-#ppt_w/2"/>
                                          </p:val>
                                        </p:tav>
                                        <p:tav tm="100000">
                                          <p:val>
                                            <p:strVal val="#ppt_x"/>
                                          </p:val>
                                        </p:tav>
                                      </p:tavLst>
                                    </p:anim>
                                    <p:anim calcmode="lin" valueType="num">
                                      <p:cBhvr>
                                        <p:cTn id="33" dur="500" fill="hold"/>
                                        <p:tgtEl>
                                          <p:spTgt spid="34825"/>
                                        </p:tgtEl>
                                        <p:attrNameLst>
                                          <p:attrName>ppt_y</p:attrName>
                                        </p:attrNameLst>
                                      </p:cBhvr>
                                      <p:tavLst>
                                        <p:tav tm="0">
                                          <p:val>
                                            <p:strVal val="#ppt_y"/>
                                          </p:val>
                                        </p:tav>
                                        <p:tav tm="100000">
                                          <p:val>
                                            <p:strVal val="#ppt_y"/>
                                          </p:val>
                                        </p:tav>
                                      </p:tavLst>
                                    </p:anim>
                                    <p:anim calcmode="lin" valueType="num">
                                      <p:cBhvr>
                                        <p:cTn id="34" dur="500" fill="hold"/>
                                        <p:tgtEl>
                                          <p:spTgt spid="34825"/>
                                        </p:tgtEl>
                                        <p:attrNameLst>
                                          <p:attrName>ppt_w</p:attrName>
                                        </p:attrNameLst>
                                      </p:cBhvr>
                                      <p:tavLst>
                                        <p:tav tm="0">
                                          <p:val>
                                            <p:fltVal val="0"/>
                                          </p:val>
                                        </p:tav>
                                        <p:tav tm="100000">
                                          <p:val>
                                            <p:strVal val="#ppt_w"/>
                                          </p:val>
                                        </p:tav>
                                      </p:tavLst>
                                    </p:anim>
                                    <p:anim calcmode="lin" valueType="num">
                                      <p:cBhvr>
                                        <p:cTn id="35" dur="500" fill="hold"/>
                                        <p:tgtEl>
                                          <p:spTgt spid="348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autoUpdateAnimBg="0"/>
      <p:bldP spid="34821" grpId="0" animBg="1"/>
      <p:bldP spid="34823" grpId="0" animBg="1"/>
      <p:bldP spid="34824" grpId="0" animBg="1"/>
      <p:bldP spid="3482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1026"/>
          <p:cNvSpPr txBox="1">
            <a:spLocks noChangeArrowheads="1"/>
          </p:cNvSpPr>
          <p:nvPr/>
        </p:nvSpPr>
        <p:spPr bwMode="auto">
          <a:xfrm>
            <a:off x="1676400" y="3200400"/>
            <a:ext cx="60639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n-US" sz="1800" b="1" dirty="0">
                <a:solidFill>
                  <a:srgbClr val="FFFF66"/>
                </a:solidFill>
                <a:effectLst>
                  <a:outerShdw blurRad="38100" dist="38100" dir="2700000" algn="tl">
                    <a:srgbClr val="000000">
                      <a:alpha val="43137"/>
                    </a:srgbClr>
                  </a:outerShdw>
                </a:effectLst>
              </a:rPr>
              <a:t>Indispensable as part of any program to improve the quality of the products and services of your company</a:t>
            </a:r>
            <a:endParaRPr lang="es-ES" sz="2000" b="1" dirty="0">
              <a:solidFill>
                <a:srgbClr val="FFFF66"/>
              </a:solidFill>
              <a:effectLst>
                <a:outerShdw blurRad="38100" dist="38100" dir="2700000" algn="tl">
                  <a:srgbClr val="000000">
                    <a:alpha val="43137"/>
                  </a:srgbClr>
                </a:outerShdw>
              </a:effectLst>
              <a:latin typeface="Tahoma" charset="0"/>
            </a:endParaRPr>
          </a:p>
        </p:txBody>
      </p:sp>
      <p:sp>
        <p:nvSpPr>
          <p:cNvPr id="11267" name="Text Box 1027"/>
          <p:cNvSpPr txBox="1">
            <a:spLocks noChangeArrowheads="1"/>
          </p:cNvSpPr>
          <p:nvPr/>
        </p:nvSpPr>
        <p:spPr bwMode="auto">
          <a:xfrm>
            <a:off x="1676400" y="4429779"/>
            <a:ext cx="6063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n-US" sz="1800" b="1" dirty="0">
                <a:solidFill>
                  <a:srgbClr val="FFFF66"/>
                </a:solidFill>
                <a:effectLst>
                  <a:outerShdw blurRad="38100" dist="38100" dir="2700000" algn="tl">
                    <a:srgbClr val="000000">
                      <a:alpha val="43137"/>
                    </a:srgbClr>
                  </a:outerShdw>
                </a:effectLst>
              </a:rPr>
              <a:t>With SuperCEP Windows get statistical information required by customers to assess the quality of your products. It will also facilitate obtaining international quality certifications.</a:t>
            </a:r>
            <a:endParaRPr lang="es-ES" sz="1800" b="1" dirty="0">
              <a:solidFill>
                <a:srgbClr val="FFFF66"/>
              </a:solidFill>
              <a:effectLst>
                <a:outerShdw blurRad="38100" dist="38100" dir="2700000" algn="tl">
                  <a:srgbClr val="000000">
                    <a:alpha val="43137"/>
                  </a:srgbClr>
                </a:outerShdw>
              </a:effectLst>
              <a:latin typeface="Tahoma" charset="0"/>
            </a:endParaRPr>
          </a:p>
        </p:txBody>
      </p:sp>
      <p:sp>
        <p:nvSpPr>
          <p:cNvPr id="11269" name="AutoShape 1029"/>
          <p:cNvSpPr>
            <a:spLocks noChangeArrowheads="1"/>
          </p:cNvSpPr>
          <p:nvPr/>
        </p:nvSpPr>
        <p:spPr bwMode="auto">
          <a:xfrm>
            <a:off x="914400" y="3357265"/>
            <a:ext cx="685800" cy="609600"/>
          </a:xfrm>
          <a:prstGeom prst="star5">
            <a:avLst/>
          </a:prstGeom>
          <a:solidFill>
            <a:srgbClr val="FF0000"/>
          </a:solidFill>
          <a:ln>
            <a:headEnd type="none" w="sm" len="sm"/>
            <a:tailEnd type="none" w="sm" len="sm"/>
          </a:ln>
          <a:extLst/>
        </p:spPr>
        <p:style>
          <a:lnRef idx="0">
            <a:schemeClr val="accent6"/>
          </a:lnRef>
          <a:fillRef idx="3">
            <a:schemeClr val="accent6"/>
          </a:fillRef>
          <a:effectRef idx="3">
            <a:schemeClr val="accent6"/>
          </a:effectRef>
          <a:fontRef idx="minor">
            <a:schemeClr val="lt1"/>
          </a:fontRef>
        </p:style>
        <p:txBody>
          <a:bodyPr wrap="none" anchor="ctr"/>
          <a:lstStyle/>
          <a:p>
            <a:pPr algn="ctr" eaLnBrk="1" hangingPunct="1">
              <a:spcBef>
                <a:spcPct val="50000"/>
              </a:spcBef>
              <a:defRPr/>
            </a:pPr>
            <a:endParaRPr lang="es-MX">
              <a:latin typeface="Tahoma" charset="0"/>
            </a:endParaRPr>
          </a:p>
        </p:txBody>
      </p:sp>
      <p:sp>
        <p:nvSpPr>
          <p:cNvPr id="11270" name="AutoShape 1030"/>
          <p:cNvSpPr>
            <a:spLocks noChangeArrowheads="1"/>
          </p:cNvSpPr>
          <p:nvPr/>
        </p:nvSpPr>
        <p:spPr bwMode="auto">
          <a:xfrm>
            <a:off x="927691" y="4725144"/>
            <a:ext cx="685800" cy="609600"/>
          </a:xfrm>
          <a:prstGeom prst="star5">
            <a:avLst/>
          </a:prstGeom>
          <a:solidFill>
            <a:srgbClr val="FF0000"/>
          </a:solidFill>
          <a:ln w="12700" cap="sq">
            <a:solidFill>
              <a:schemeClr val="bg2"/>
            </a:solidFill>
            <a:miter lim="800000"/>
            <a:headEnd type="none" w="sm" len="sm"/>
            <a:tailEnd type="none" w="sm" len="sm"/>
          </a:ln>
          <a:effectLst/>
          <a:extLst/>
        </p:spPr>
        <p:txBody>
          <a:bodyPr wrap="none" anchor="ctr"/>
          <a:lstStyle/>
          <a:p>
            <a:pPr algn="ctr" eaLnBrk="1" hangingPunct="1">
              <a:spcBef>
                <a:spcPct val="50000"/>
              </a:spcBef>
              <a:defRPr/>
            </a:pPr>
            <a:endParaRPr lang="es-MX">
              <a:latin typeface="Tahoma" charset="0"/>
            </a:endParaRPr>
          </a:p>
        </p:txBody>
      </p:sp>
      <p:sp>
        <p:nvSpPr>
          <p:cNvPr id="7" name="Medio marco 6"/>
          <p:cNvSpPr/>
          <p:nvPr/>
        </p:nvSpPr>
        <p:spPr>
          <a:xfrm>
            <a:off x="395536" y="260648"/>
            <a:ext cx="8424936"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3" name="Grupo 12"/>
          <p:cNvGrpSpPr/>
          <p:nvPr/>
        </p:nvGrpSpPr>
        <p:grpSpPr>
          <a:xfrm>
            <a:off x="251520" y="116632"/>
            <a:ext cx="609866" cy="698594"/>
            <a:chOff x="395536" y="260648"/>
            <a:chExt cx="609866" cy="698594"/>
          </a:xfrm>
        </p:grpSpPr>
        <p:grpSp>
          <p:nvGrpSpPr>
            <p:cNvPr id="12" name="Grupo 11"/>
            <p:cNvGrpSpPr/>
            <p:nvPr/>
          </p:nvGrpSpPr>
          <p:grpSpPr>
            <a:xfrm>
              <a:off x="395536" y="371285"/>
              <a:ext cx="144016" cy="587957"/>
              <a:chOff x="1087834" y="836712"/>
              <a:chExt cx="169466" cy="587957"/>
            </a:xfrm>
          </p:grpSpPr>
          <p:sp>
            <p:nvSpPr>
              <p:cNvPr id="11" name="Rectángulo 10"/>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a:stretch>
                <a:fillRect/>
              </a:stretch>
            </p:blipFill>
            <p:spPr>
              <a:xfrm rot="16200000">
                <a:off x="943811" y="1109425"/>
                <a:ext cx="450925" cy="162876"/>
              </a:xfrm>
              <a:prstGeom prst="rect">
                <a:avLst/>
              </a:prstGeom>
            </p:spPr>
          </p:pic>
        </p:grpSp>
        <p:pic>
          <p:nvPicPr>
            <p:cNvPr id="6" name="Imagen 5"/>
            <p:cNvPicPr>
              <a:picLocks noChangeAspect="1"/>
            </p:cNvPicPr>
            <p:nvPr/>
          </p:nvPicPr>
          <p:blipFill>
            <a:blip r:embed="rId3"/>
            <a:stretch>
              <a:fillRect/>
            </a:stretch>
          </p:blipFill>
          <p:spPr>
            <a:xfrm>
              <a:off x="521921" y="260648"/>
              <a:ext cx="483481" cy="144016"/>
            </a:xfrm>
            <a:prstGeom prst="rect">
              <a:avLst/>
            </a:prstGeom>
          </p:spPr>
        </p:pic>
        <p:sp>
          <p:nvSpPr>
            <p:cNvPr id="3" name="Combinar 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235" y="606956"/>
            <a:ext cx="3162933" cy="24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par>
                          <p:cTn id="8" fill="hold" nodeType="afterGroup">
                            <p:stCondLst>
                              <p:cond delay="1500"/>
                            </p:stCondLst>
                            <p:childTnLst>
                              <p:par>
                                <p:cTn id="9" presetID="3" presetClass="entr" presetSubtype="5" fill="hold" grpId="0" nodeType="afterEffect">
                                  <p:stCondLst>
                                    <p:cond delay="1000"/>
                                  </p:stCondLst>
                                  <p:childTnLst>
                                    <p:set>
                                      <p:cBhvr>
                                        <p:cTn id="10" dur="1" fill="hold">
                                          <p:stCondLst>
                                            <p:cond delay="0"/>
                                          </p:stCondLst>
                                        </p:cTn>
                                        <p:tgtEl>
                                          <p:spTgt spid="11266"/>
                                        </p:tgtEl>
                                        <p:attrNameLst>
                                          <p:attrName>style.visibility</p:attrName>
                                        </p:attrNameLst>
                                      </p:cBhvr>
                                      <p:to>
                                        <p:strVal val="visible"/>
                                      </p:to>
                                    </p:set>
                                    <p:animEffect transition="in" filter="blinds(vertical)">
                                      <p:cBhvr>
                                        <p:cTn id="11" dur="500"/>
                                        <p:tgtEl>
                                          <p:spTgt spid="11266"/>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1270"/>
                                        </p:tgtEl>
                                        <p:attrNameLst>
                                          <p:attrName>style.visibility</p:attrName>
                                        </p:attrNameLst>
                                      </p:cBhvr>
                                      <p:to>
                                        <p:strVal val="visible"/>
                                      </p:to>
                                    </p:set>
                                    <p:animEffect transition="in" filter="dissolve">
                                      <p:cBhvr>
                                        <p:cTn id="15" dur="500"/>
                                        <p:tgtEl>
                                          <p:spTgt spid="11270"/>
                                        </p:tgtEl>
                                      </p:cBhvr>
                                    </p:animEffect>
                                  </p:childTnLst>
                                </p:cTn>
                              </p:par>
                            </p:childTnLst>
                          </p:cTn>
                        </p:par>
                        <p:par>
                          <p:cTn id="16" fill="hold" nodeType="afterGroup">
                            <p:stCondLst>
                              <p:cond delay="4500"/>
                            </p:stCondLst>
                            <p:childTnLst>
                              <p:par>
                                <p:cTn id="17" presetID="3" presetClass="entr" presetSubtype="10" fill="hold" grpId="0" nodeType="afterEffect">
                                  <p:stCondLst>
                                    <p:cond delay="1000"/>
                                  </p:stCondLst>
                                  <p:childTnLst>
                                    <p:set>
                                      <p:cBhvr>
                                        <p:cTn id="18" dur="1" fill="hold">
                                          <p:stCondLst>
                                            <p:cond delay="0"/>
                                          </p:stCondLst>
                                        </p:cTn>
                                        <p:tgtEl>
                                          <p:spTgt spid="11267"/>
                                        </p:tgtEl>
                                        <p:attrNameLst>
                                          <p:attrName>style.visibility</p:attrName>
                                        </p:attrNameLst>
                                      </p:cBhvr>
                                      <p:to>
                                        <p:strVal val="visible"/>
                                      </p:to>
                                    </p:set>
                                    <p:animEffect transition="in" filter="blinds(horizontal)">
                                      <p:cBhvr>
                                        <p:cTn id="19"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1B2D672-8D8B-47E8-A941-E1123935373B}"/>
              </a:ext>
            </a:extLst>
          </p:cNvPr>
          <p:cNvPicPr>
            <a:picLocks noChangeAspect="1"/>
          </p:cNvPicPr>
          <p:nvPr/>
        </p:nvPicPr>
        <p:blipFill>
          <a:blip r:embed="rId2"/>
          <a:stretch>
            <a:fillRect/>
          </a:stretch>
        </p:blipFill>
        <p:spPr>
          <a:xfrm>
            <a:off x="976214" y="1870533"/>
            <a:ext cx="7810379" cy="3927211"/>
          </a:xfrm>
          <a:prstGeom prst="rect">
            <a:avLst/>
          </a:prstGeom>
        </p:spPr>
      </p:pic>
      <p:sp>
        <p:nvSpPr>
          <p:cNvPr id="37893" name="AutoShape 5"/>
          <p:cNvSpPr>
            <a:spLocks noChangeArrowheads="1"/>
          </p:cNvSpPr>
          <p:nvPr/>
        </p:nvSpPr>
        <p:spPr bwMode="auto">
          <a:xfrm rot="1907562">
            <a:off x="453528" y="3536165"/>
            <a:ext cx="762000" cy="287338"/>
          </a:xfrm>
          <a:custGeom>
            <a:avLst/>
            <a:gdLst>
              <a:gd name="T0" fmla="*/ 711244097 w 21600"/>
              <a:gd name="T1" fmla="*/ 0 h 21600"/>
              <a:gd name="T2" fmla="*/ 0 w 21600"/>
              <a:gd name="T3" fmla="*/ 25423866 h 21600"/>
              <a:gd name="T4" fmla="*/ 711244097 w 21600"/>
              <a:gd name="T5" fmla="*/ 50847745 h 21600"/>
              <a:gd name="T6" fmla="*/ 948325475 w 21600"/>
              <a:gd name="T7" fmla="*/ 2542386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4582" name="Rectangle 6"/>
          <p:cNvSpPr>
            <a:spLocks noChangeArrowheads="1"/>
          </p:cNvSpPr>
          <p:nvPr/>
        </p:nvSpPr>
        <p:spPr bwMode="auto">
          <a:xfrm>
            <a:off x="899592" y="625475"/>
            <a:ext cx="763480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 great power of SuperCEP is demonstrated with the option of stratification and data filtering, whereby you can choose to analyze a subset of data that meets a particular criteria. For example the data of a shift, an operator or a lot, those in a range of values, etc.</a:t>
            </a:r>
            <a:endParaRPr lang="es-ES" altLang="es-MX" sz="1400" b="1" dirty="0">
              <a:latin typeface="Tahoma" panose="020B0604030504040204" pitchFamily="34" charset="0"/>
              <a:cs typeface="Tahoma" panose="020B0604030504040204" pitchFamily="34" charset="0"/>
            </a:endParaRPr>
          </a:p>
        </p:txBody>
      </p:sp>
      <p:sp>
        <p:nvSpPr>
          <p:cNvPr id="7" name="Medio marco 6"/>
          <p:cNvSpPr/>
          <p:nvPr/>
        </p:nvSpPr>
        <p:spPr>
          <a:xfrm>
            <a:off x="323528" y="332656"/>
            <a:ext cx="8496944" cy="6264696"/>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a:off x="179512" y="188640"/>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8" fill="hold" grpId="0" nodeType="afterEffect">
                                  <p:stCondLst>
                                    <p:cond delay="1600"/>
                                  </p:stCondLst>
                                  <p:childTnLst>
                                    <p:set>
                                      <p:cBhvr>
                                        <p:cTn id="6" dur="1" fill="hold">
                                          <p:stCondLst>
                                            <p:cond delay="0"/>
                                          </p:stCondLst>
                                        </p:cTn>
                                        <p:tgtEl>
                                          <p:spTgt spid="37893"/>
                                        </p:tgtEl>
                                        <p:attrNameLst>
                                          <p:attrName>style.visibility</p:attrName>
                                        </p:attrNameLst>
                                      </p:cBhvr>
                                      <p:to>
                                        <p:strVal val="visible"/>
                                      </p:to>
                                    </p:set>
                                    <p:anim calcmode="lin" valueType="num">
                                      <p:cBhvr>
                                        <p:cTn id="7" dur="800" fill="hold"/>
                                        <p:tgtEl>
                                          <p:spTgt spid="37893"/>
                                        </p:tgtEl>
                                        <p:attrNameLst>
                                          <p:attrName>ppt_x</p:attrName>
                                        </p:attrNameLst>
                                      </p:cBhvr>
                                      <p:tavLst>
                                        <p:tav tm="0">
                                          <p:val>
                                            <p:strVal val="#ppt_x-#ppt_w/2"/>
                                          </p:val>
                                        </p:tav>
                                        <p:tav tm="100000">
                                          <p:val>
                                            <p:strVal val="#ppt_x"/>
                                          </p:val>
                                        </p:tav>
                                      </p:tavLst>
                                    </p:anim>
                                    <p:anim calcmode="lin" valueType="num">
                                      <p:cBhvr>
                                        <p:cTn id="8" dur="800" fill="hold"/>
                                        <p:tgtEl>
                                          <p:spTgt spid="37893"/>
                                        </p:tgtEl>
                                        <p:attrNameLst>
                                          <p:attrName>ppt_y</p:attrName>
                                        </p:attrNameLst>
                                      </p:cBhvr>
                                      <p:tavLst>
                                        <p:tav tm="0">
                                          <p:val>
                                            <p:strVal val="#ppt_y"/>
                                          </p:val>
                                        </p:tav>
                                        <p:tav tm="100000">
                                          <p:val>
                                            <p:strVal val="#ppt_y"/>
                                          </p:val>
                                        </p:tav>
                                      </p:tavLst>
                                    </p:anim>
                                    <p:anim calcmode="lin" valueType="num">
                                      <p:cBhvr>
                                        <p:cTn id="9" dur="800" fill="hold"/>
                                        <p:tgtEl>
                                          <p:spTgt spid="37893"/>
                                        </p:tgtEl>
                                        <p:attrNameLst>
                                          <p:attrName>ppt_w</p:attrName>
                                        </p:attrNameLst>
                                      </p:cBhvr>
                                      <p:tavLst>
                                        <p:tav tm="0">
                                          <p:val>
                                            <p:fltVal val="0"/>
                                          </p:val>
                                        </p:tav>
                                        <p:tav tm="100000">
                                          <p:val>
                                            <p:strVal val="#ppt_w"/>
                                          </p:val>
                                        </p:tav>
                                      </p:tavLst>
                                    </p:anim>
                                    <p:anim calcmode="lin" valueType="num">
                                      <p:cBhvr>
                                        <p:cTn id="10" dur="800" fill="hold"/>
                                        <p:tgtEl>
                                          <p:spTgt spid="378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7ED9D40-8339-4E00-B035-60B16AE37387}"/>
              </a:ext>
            </a:extLst>
          </p:cNvPr>
          <p:cNvPicPr>
            <a:picLocks noChangeAspect="1"/>
          </p:cNvPicPr>
          <p:nvPr/>
        </p:nvPicPr>
        <p:blipFill>
          <a:blip r:embed="rId2"/>
          <a:stretch>
            <a:fillRect/>
          </a:stretch>
        </p:blipFill>
        <p:spPr>
          <a:xfrm>
            <a:off x="2376223" y="1058964"/>
            <a:ext cx="5887657" cy="3839457"/>
          </a:xfrm>
          <a:prstGeom prst="rect">
            <a:avLst/>
          </a:prstGeom>
        </p:spPr>
      </p:pic>
      <p:sp>
        <p:nvSpPr>
          <p:cNvPr id="37891" name="Text Box 3"/>
          <p:cNvSpPr txBox="1">
            <a:spLocks noChangeArrowheads="1"/>
          </p:cNvSpPr>
          <p:nvPr/>
        </p:nvSpPr>
        <p:spPr bwMode="auto">
          <a:xfrm>
            <a:off x="2699792" y="4984510"/>
            <a:ext cx="5564088" cy="1600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sz="1400" b="1" dirty="0">
                <a:solidFill>
                  <a:schemeClr val="accent3">
                    <a:lumMod val="60000"/>
                    <a:lumOff val="40000"/>
                  </a:schemeClr>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You can get all control charts for attributes </a:t>
            </a:r>
            <a:r>
              <a:rPr lang="es-ES" altLang="es-MX" sz="1400" b="1" dirty="0">
                <a:solidFill>
                  <a:schemeClr val="accent3">
                    <a:lumMod val="60000"/>
                    <a:lumOff val="40000"/>
                  </a:schemeClr>
                </a:solidFill>
                <a:latin typeface="Tahoma" panose="020B0604030504040204" pitchFamily="34" charset="0"/>
                <a:cs typeface="Tahoma" panose="020B0604030504040204" pitchFamily="34" charset="0"/>
              </a:rPr>
              <a:t>: </a:t>
            </a:r>
          </a:p>
          <a:p>
            <a:pPr marL="285750" indent="-285750" eaLnBrk="1" hangingPunct="1">
              <a:spcBef>
                <a:spcPct val="50000"/>
              </a:spcBef>
              <a:buClr>
                <a:schemeClr val="accent3">
                  <a:lumMod val="60000"/>
                  <a:lumOff val="40000"/>
                </a:schemeClr>
              </a:buClr>
              <a:buSzTx/>
              <a:buFont typeface="Wingdings 2" panose="05020102010507070707" pitchFamily="18" charset="2"/>
              <a:buChar char=""/>
            </a:pP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p Chart (</a:t>
            </a:r>
            <a:r>
              <a:rPr lang="es-MX" sz="14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defective</a:t>
            </a: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MX" sz="14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fraction</a:t>
            </a: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p>
          <a:p>
            <a:pPr marL="285750" indent="-285750" eaLnBrk="1" hangingPunct="1">
              <a:spcBef>
                <a:spcPct val="50000"/>
              </a:spcBef>
              <a:buClr>
                <a:schemeClr val="accent3">
                  <a:lumMod val="60000"/>
                  <a:lumOff val="40000"/>
                </a:schemeClr>
              </a:buClr>
              <a:buSzTx/>
              <a:buFont typeface="Wingdings 2" panose="05020102010507070707" pitchFamily="18" charset="2"/>
              <a:buChar char=""/>
            </a:pP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n-p Chart (</a:t>
            </a:r>
            <a:r>
              <a:rPr lang="es-MX" sz="14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defectives</a:t>
            </a: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r>
              <a:rPr lang="es-ES" alt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marL="285750" indent="-285750" eaLnBrk="1" hangingPunct="1">
              <a:spcBef>
                <a:spcPct val="50000"/>
              </a:spcBef>
              <a:buClr>
                <a:schemeClr val="accent3">
                  <a:lumMod val="60000"/>
                  <a:lumOff val="40000"/>
                </a:schemeClr>
              </a:buClr>
              <a:buSzTx/>
              <a:buFont typeface="Wingdings 2" panose="05020102010507070707" pitchFamily="18" charset="2"/>
              <a:buChar char=""/>
            </a:pP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c Chart (</a:t>
            </a:r>
            <a:r>
              <a:rPr lang="es-MX" sz="14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defects</a:t>
            </a: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p>
          <a:p>
            <a:pPr marL="285750" indent="-285750" eaLnBrk="1" hangingPunct="1">
              <a:spcBef>
                <a:spcPct val="50000"/>
              </a:spcBef>
              <a:buClr>
                <a:schemeClr val="accent3">
                  <a:lumMod val="60000"/>
                  <a:lumOff val="40000"/>
                </a:schemeClr>
              </a:buClr>
              <a:buSzTx/>
              <a:buFont typeface="Wingdings 2" panose="05020102010507070707" pitchFamily="18" charset="2"/>
              <a:buChar char=""/>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u Chart (defects per unit)</a:t>
            </a:r>
            <a:endParaRPr lang="es-ES" alt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7892" name="Text Box 4"/>
          <p:cNvSpPr txBox="1">
            <a:spLocks noChangeArrowheads="1"/>
          </p:cNvSpPr>
          <p:nvPr/>
        </p:nvSpPr>
        <p:spPr bwMode="auto">
          <a:xfrm>
            <a:off x="679412" y="1844824"/>
            <a:ext cx="1653952" cy="267765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In the graphic panel you will see one point for each sample or per area of opportunity.</a:t>
            </a:r>
            <a:br>
              <a:rPr lang="en-US"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br>
            <a:r>
              <a:rPr lang="en-US"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You can also include comments by the corresponding point.</a:t>
            </a:r>
            <a:endParaRPr lang="es-ES" altLang="es-MX" sz="15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7893" name="AutoShape 5"/>
          <p:cNvSpPr>
            <a:spLocks noChangeArrowheads="1"/>
          </p:cNvSpPr>
          <p:nvPr/>
        </p:nvSpPr>
        <p:spPr bwMode="auto">
          <a:xfrm rot="1907562">
            <a:off x="2934342" y="2312029"/>
            <a:ext cx="762000" cy="287338"/>
          </a:xfrm>
          <a:custGeom>
            <a:avLst/>
            <a:gdLst>
              <a:gd name="T0" fmla="*/ 711244097 w 21600"/>
              <a:gd name="T1" fmla="*/ 0 h 21600"/>
              <a:gd name="T2" fmla="*/ 0 w 21600"/>
              <a:gd name="T3" fmla="*/ 25423866 h 21600"/>
              <a:gd name="T4" fmla="*/ 711244097 w 21600"/>
              <a:gd name="T5" fmla="*/ 50847745 h 21600"/>
              <a:gd name="T6" fmla="*/ 948325475 w 21600"/>
              <a:gd name="T7" fmla="*/ 2542386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4582" name="Rectangle 6"/>
          <p:cNvSpPr>
            <a:spLocks noChangeArrowheads="1"/>
          </p:cNvSpPr>
          <p:nvPr/>
        </p:nvSpPr>
        <p:spPr bwMode="auto">
          <a:xfrm>
            <a:off x="1506388" y="625475"/>
            <a:ext cx="67574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s-MX"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Control Charts </a:t>
            </a:r>
            <a:r>
              <a:rPr lang="es-MX"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for</a:t>
            </a:r>
            <a:r>
              <a:rPr lang="es-MX"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MX"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Attributes</a:t>
            </a:r>
            <a:endParaRPr lang="es-ES" altLang="es-MX"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7" name="Medio marco 6"/>
          <p:cNvSpPr/>
          <p:nvPr/>
        </p:nvSpPr>
        <p:spPr>
          <a:xfrm>
            <a:off x="323528" y="332656"/>
            <a:ext cx="8496944" cy="6264696"/>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a:off x="179512" y="188640"/>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1831963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fltVal val="0"/>
                                          </p:val>
                                        </p:tav>
                                        <p:tav tm="100000">
                                          <p:val>
                                            <p:strVal val="#ppt_w"/>
                                          </p:val>
                                        </p:tav>
                                      </p:tavLst>
                                    </p:anim>
                                    <p:anim calcmode="lin" valueType="num">
                                      <p:cBhvr>
                                        <p:cTn id="8" dur="500" fill="hold"/>
                                        <p:tgtEl>
                                          <p:spTgt spid="3789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18" presetClass="entr" presetSubtype="6" fill="hold" grpId="0" nodeType="afterEffect">
                                  <p:stCondLst>
                                    <p:cond delay="1000"/>
                                  </p:stCondLst>
                                  <p:childTnLst>
                                    <p:set>
                                      <p:cBhvr>
                                        <p:cTn id="11" dur="1" fill="hold">
                                          <p:stCondLst>
                                            <p:cond delay="0"/>
                                          </p:stCondLst>
                                        </p:cTn>
                                        <p:tgtEl>
                                          <p:spTgt spid="37892"/>
                                        </p:tgtEl>
                                        <p:attrNameLst>
                                          <p:attrName>style.visibility</p:attrName>
                                        </p:attrNameLst>
                                      </p:cBhvr>
                                      <p:to>
                                        <p:strVal val="visible"/>
                                      </p:to>
                                    </p:set>
                                    <p:animEffect transition="in" filter="strips(downRight)">
                                      <p:cBhvr>
                                        <p:cTn id="12" dur="500"/>
                                        <p:tgtEl>
                                          <p:spTgt spid="37892"/>
                                        </p:tgtEl>
                                      </p:cBhvr>
                                    </p:animEffect>
                                  </p:childTnLst>
                                </p:cTn>
                              </p:par>
                            </p:childTnLst>
                          </p:cTn>
                        </p:par>
                        <p:par>
                          <p:cTn id="13" fill="hold" nodeType="afterGroup">
                            <p:stCondLst>
                              <p:cond delay="3000"/>
                            </p:stCondLst>
                            <p:childTnLst>
                              <p:par>
                                <p:cTn id="14" presetID="17" presetClass="entr" presetSubtype="8" fill="hold" grpId="0" nodeType="afterEffect">
                                  <p:stCondLst>
                                    <p:cond delay="1000"/>
                                  </p:stCondLst>
                                  <p:childTnLst>
                                    <p:set>
                                      <p:cBhvr>
                                        <p:cTn id="15" dur="1" fill="hold">
                                          <p:stCondLst>
                                            <p:cond delay="0"/>
                                          </p:stCondLst>
                                        </p:cTn>
                                        <p:tgtEl>
                                          <p:spTgt spid="37893"/>
                                        </p:tgtEl>
                                        <p:attrNameLst>
                                          <p:attrName>style.visibility</p:attrName>
                                        </p:attrNameLst>
                                      </p:cBhvr>
                                      <p:to>
                                        <p:strVal val="visible"/>
                                      </p:to>
                                    </p:set>
                                    <p:anim calcmode="lin" valueType="num">
                                      <p:cBhvr>
                                        <p:cTn id="16" dur="500" fill="hold"/>
                                        <p:tgtEl>
                                          <p:spTgt spid="37893"/>
                                        </p:tgtEl>
                                        <p:attrNameLst>
                                          <p:attrName>ppt_x</p:attrName>
                                        </p:attrNameLst>
                                      </p:cBhvr>
                                      <p:tavLst>
                                        <p:tav tm="0">
                                          <p:val>
                                            <p:strVal val="#ppt_x-#ppt_w/2"/>
                                          </p:val>
                                        </p:tav>
                                        <p:tav tm="100000">
                                          <p:val>
                                            <p:strVal val="#ppt_x"/>
                                          </p:val>
                                        </p:tav>
                                      </p:tavLst>
                                    </p:anim>
                                    <p:anim calcmode="lin" valueType="num">
                                      <p:cBhvr>
                                        <p:cTn id="17" dur="500" fill="hold"/>
                                        <p:tgtEl>
                                          <p:spTgt spid="37893"/>
                                        </p:tgtEl>
                                        <p:attrNameLst>
                                          <p:attrName>ppt_y</p:attrName>
                                        </p:attrNameLst>
                                      </p:cBhvr>
                                      <p:tavLst>
                                        <p:tav tm="0">
                                          <p:val>
                                            <p:strVal val="#ppt_y"/>
                                          </p:val>
                                        </p:tav>
                                        <p:tav tm="100000">
                                          <p:val>
                                            <p:strVal val="#ppt_y"/>
                                          </p:val>
                                        </p:tav>
                                      </p:tavLst>
                                    </p:anim>
                                    <p:anim calcmode="lin" valueType="num">
                                      <p:cBhvr>
                                        <p:cTn id="18" dur="500" fill="hold"/>
                                        <p:tgtEl>
                                          <p:spTgt spid="37893"/>
                                        </p:tgtEl>
                                        <p:attrNameLst>
                                          <p:attrName>ppt_w</p:attrName>
                                        </p:attrNameLst>
                                      </p:cBhvr>
                                      <p:tavLst>
                                        <p:tav tm="0">
                                          <p:val>
                                            <p:fltVal val="0"/>
                                          </p:val>
                                        </p:tav>
                                        <p:tav tm="100000">
                                          <p:val>
                                            <p:strVal val="#ppt_w"/>
                                          </p:val>
                                        </p:tav>
                                      </p:tavLst>
                                    </p:anim>
                                    <p:anim calcmode="lin" valueType="num">
                                      <p:cBhvr>
                                        <p:cTn id="19" dur="500" fill="hold"/>
                                        <p:tgtEl>
                                          <p:spTgt spid="378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P spid="37892" grpId="0" autoUpdateAnimBg="0"/>
      <p:bldP spid="3789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3EB08D3-F65B-4E67-8116-B83120CDD363}"/>
              </a:ext>
            </a:extLst>
          </p:cNvPr>
          <p:cNvPicPr>
            <a:picLocks noChangeAspect="1"/>
          </p:cNvPicPr>
          <p:nvPr/>
        </p:nvPicPr>
        <p:blipFill>
          <a:blip r:embed="rId2"/>
          <a:stretch>
            <a:fillRect/>
          </a:stretch>
        </p:blipFill>
        <p:spPr>
          <a:xfrm>
            <a:off x="826676" y="1212065"/>
            <a:ext cx="6233435" cy="4064946"/>
          </a:xfrm>
          <a:prstGeom prst="rect">
            <a:avLst/>
          </a:prstGeom>
        </p:spPr>
      </p:pic>
      <p:sp>
        <p:nvSpPr>
          <p:cNvPr id="38915" name="Text Box 3"/>
          <p:cNvSpPr txBox="1">
            <a:spLocks noChangeArrowheads="1"/>
          </p:cNvSpPr>
          <p:nvPr/>
        </p:nvSpPr>
        <p:spPr bwMode="auto">
          <a:xfrm>
            <a:off x="574199" y="450830"/>
            <a:ext cx="6629400"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6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This is a type P or defective fraction chart, in which, as in other attributes charts, all calculated values are displayed</a:t>
            </a:r>
            <a:endParaRPr lang="es-ES" altLang="es-MX" sz="16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8916" name="Text Box 4"/>
          <p:cNvSpPr txBox="1">
            <a:spLocks noChangeArrowheads="1"/>
          </p:cNvSpPr>
          <p:nvPr/>
        </p:nvSpPr>
        <p:spPr bwMode="auto">
          <a:xfrm>
            <a:off x="1682562" y="5413657"/>
            <a:ext cx="4932784"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C00000"/>
                </a:solidFill>
                <a:latin typeface="Tahoma" panose="020B0604030504040204" pitchFamily="34" charset="0"/>
                <a:cs typeface="Tahoma" panose="020B0604030504040204" pitchFamily="34" charset="0"/>
              </a:rPr>
              <a:t>Control limits can be calculated or given.</a:t>
            </a:r>
          </a:p>
          <a:p>
            <a:pPr algn="ctr" eaLnBrk="1" hangingPunct="1">
              <a:spcBef>
                <a:spcPct val="50000"/>
              </a:spcBef>
              <a:buClrTx/>
              <a:buSzTx/>
              <a:buFontTx/>
              <a:buNone/>
            </a:pPr>
            <a:br>
              <a:rPr lang="en-US" sz="800" b="1" dirty="0">
                <a:solidFill>
                  <a:srgbClr val="C00000"/>
                </a:solidFill>
                <a:latin typeface="Tahoma" panose="020B0604030504040204" pitchFamily="34" charset="0"/>
                <a:cs typeface="Tahoma" panose="020B0604030504040204" pitchFamily="34" charset="0"/>
              </a:rPr>
            </a:br>
            <a:r>
              <a:rPr lang="en-US" sz="1400" b="1" dirty="0">
                <a:solidFill>
                  <a:srgbClr val="C00000"/>
                </a:solidFill>
                <a:latin typeface="Tahoma" panose="020B0604030504040204" pitchFamily="34" charset="0"/>
                <a:cs typeface="Tahoma" panose="020B0604030504040204" pitchFamily="34" charset="0"/>
              </a:rPr>
              <a:t>  As in the charts for variables, the horizontal scale is fully configurable.</a:t>
            </a:r>
            <a:endParaRPr lang="es-ES" altLang="es-MX" sz="1400" b="1" dirty="0">
              <a:solidFill>
                <a:srgbClr val="C00000"/>
              </a:solidFill>
              <a:latin typeface="Tahoma" panose="020B0604030504040204" pitchFamily="34" charset="0"/>
              <a:cs typeface="Tahoma" panose="020B0604030504040204" pitchFamily="34" charset="0"/>
            </a:endParaRPr>
          </a:p>
        </p:txBody>
      </p:sp>
      <p:sp>
        <p:nvSpPr>
          <p:cNvPr id="38917" name="Text Box 5"/>
          <p:cNvSpPr txBox="1">
            <a:spLocks noChangeArrowheads="1"/>
          </p:cNvSpPr>
          <p:nvPr/>
        </p:nvSpPr>
        <p:spPr bwMode="auto">
          <a:xfrm>
            <a:off x="7207850" y="1466718"/>
            <a:ext cx="1727224" cy="28623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50000"/>
              </a:spcBef>
              <a:buClrTx/>
              <a:buSzTx/>
              <a:buFontTx/>
              <a:buNone/>
            </a:pPr>
            <a:r>
              <a:rPr lang="en-US"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With the buttons bar you can </a:t>
            </a:r>
            <a:r>
              <a:rPr lang="es-ES" alt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marL="171450" indent="-171450" eaLnBrk="1" hangingPunct="1">
              <a:spcBef>
                <a:spcPct val="50000"/>
              </a:spcBef>
              <a:buClr>
                <a:srgbClr val="00FF00"/>
              </a:buClr>
              <a:buSzTx/>
              <a:buFont typeface="Wingdings 2" panose="05020102010507070707" pitchFamily="18" charset="2"/>
              <a:buChar char="©"/>
            </a:pPr>
            <a:r>
              <a:rPr lang="en-US"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Export the chart to another application</a:t>
            </a:r>
            <a:r>
              <a:rPr lang="es-ES" alt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marL="171450" indent="-171450" eaLnBrk="1" hangingPunct="1">
              <a:spcBef>
                <a:spcPct val="50000"/>
              </a:spcBef>
              <a:buClr>
                <a:srgbClr val="00FF00"/>
              </a:buClr>
              <a:buSzTx/>
              <a:buFont typeface="Wingdings 2" panose="05020102010507070707" pitchFamily="18" charset="2"/>
              <a:buChar char="©"/>
            </a:pPr>
            <a:r>
              <a:rPr lang="en-US"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Configure the parameters and scope</a:t>
            </a:r>
            <a:r>
              <a:rPr lang="es-ES" alt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marL="171450" indent="-171450" eaLnBrk="1" hangingPunct="1">
              <a:spcBef>
                <a:spcPct val="50000"/>
              </a:spcBef>
              <a:buClr>
                <a:srgbClr val="00FF00"/>
              </a:buClr>
              <a:buSzTx/>
              <a:buFont typeface="Wingdings 2" panose="05020102010507070707" pitchFamily="18" charset="2"/>
              <a:buChar char="©"/>
            </a:pPr>
            <a:r>
              <a:rPr lang="es-MX" sz="12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Filter</a:t>
            </a:r>
            <a:r>
              <a:rPr 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MX" sz="12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eccentrics</a:t>
            </a:r>
            <a:endParaRPr 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p>
            <a:pPr marL="171450" indent="-171450" eaLnBrk="1" hangingPunct="1">
              <a:spcBef>
                <a:spcPct val="50000"/>
              </a:spcBef>
              <a:buClr>
                <a:srgbClr val="00FF00"/>
              </a:buClr>
              <a:buSzTx/>
              <a:buFont typeface="Wingdings 2" panose="05020102010507070707" pitchFamily="18" charset="2"/>
              <a:buChar char="©"/>
            </a:pPr>
            <a:r>
              <a:rPr 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Change </a:t>
            </a:r>
            <a:r>
              <a:rPr lang="es-MX" sz="12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colors</a:t>
            </a:r>
            <a:r>
              <a:rPr 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and </a:t>
            </a:r>
            <a:r>
              <a:rPr lang="es-MX" sz="12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fonts</a:t>
            </a:r>
            <a:r>
              <a:rPr lang="es-ES" alt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p>
          <a:p>
            <a:pPr marL="171450" indent="-171450" eaLnBrk="1" hangingPunct="1">
              <a:spcBef>
                <a:spcPct val="50000"/>
              </a:spcBef>
              <a:buClr>
                <a:srgbClr val="00FF00"/>
              </a:buClr>
              <a:buSzTx/>
              <a:buFont typeface="Wingdings 2" panose="05020102010507070707" pitchFamily="18" charset="2"/>
              <a:buChar char="©"/>
            </a:pPr>
            <a:r>
              <a:rPr lang="es-MX" sz="12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Print</a:t>
            </a:r>
            <a:r>
              <a:rPr 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MX" sz="12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a:t>
            </a:r>
            <a:r>
              <a:rPr 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chart.</a:t>
            </a:r>
            <a:endParaRPr lang="es-ES" altLang="es-MX" sz="12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38918" name="AutoShape 6"/>
          <p:cNvSpPr>
            <a:spLocks noChangeArrowheads="1"/>
          </p:cNvSpPr>
          <p:nvPr/>
        </p:nvSpPr>
        <p:spPr bwMode="auto">
          <a:xfrm rot="13235828">
            <a:off x="6801870" y="4255434"/>
            <a:ext cx="1049820" cy="381000"/>
          </a:xfrm>
          <a:custGeom>
            <a:avLst/>
            <a:gdLst>
              <a:gd name="T0" fmla="*/ 946665913 w 21600"/>
              <a:gd name="T1" fmla="*/ 0 h 21600"/>
              <a:gd name="T2" fmla="*/ 0 w 21600"/>
              <a:gd name="T3" fmla="*/ 59270336 h 21600"/>
              <a:gd name="T4" fmla="*/ 946665913 w 21600"/>
              <a:gd name="T5" fmla="*/ 118540689 h 21600"/>
              <a:gd name="T6" fmla="*/ 1262221204 w 21600"/>
              <a:gd name="T7" fmla="*/ 5927033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7" name="Medio marco 6"/>
          <p:cNvSpPr/>
          <p:nvPr/>
        </p:nvSpPr>
        <p:spPr>
          <a:xfrm>
            <a:off x="179512" y="188640"/>
            <a:ext cx="8640960"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0" name="Grupo 9"/>
          <p:cNvGrpSpPr/>
          <p:nvPr/>
        </p:nvGrpSpPr>
        <p:grpSpPr>
          <a:xfrm>
            <a:off x="35496" y="44624"/>
            <a:ext cx="609866" cy="698594"/>
            <a:chOff x="395536" y="260648"/>
            <a:chExt cx="609866" cy="698594"/>
          </a:xfrm>
        </p:grpSpPr>
        <p:grpSp>
          <p:nvGrpSpPr>
            <p:cNvPr id="11" name="Grupo 10"/>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500"/>
                                        <p:tgtEl>
                                          <p:spTgt spid="38915"/>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38916"/>
                                        </p:tgtEl>
                                        <p:attrNameLst>
                                          <p:attrName>style.visibility</p:attrName>
                                        </p:attrNameLst>
                                      </p:cBhvr>
                                      <p:to>
                                        <p:strVal val="visible"/>
                                      </p:to>
                                    </p:set>
                                    <p:animEffect transition="in" filter="dissolve">
                                      <p:cBhvr>
                                        <p:cTn id="11" dur="500"/>
                                        <p:tgtEl>
                                          <p:spTgt spid="38916"/>
                                        </p:tgtEl>
                                      </p:cBhvr>
                                    </p:animEffect>
                                  </p:childTnLst>
                                </p:cTn>
                              </p:par>
                            </p:childTnLst>
                          </p:cTn>
                        </p:par>
                        <p:par>
                          <p:cTn id="12" fill="hold" nodeType="afterGroup">
                            <p:stCondLst>
                              <p:cond delay="3000"/>
                            </p:stCondLst>
                            <p:childTnLst>
                              <p:par>
                                <p:cTn id="13" presetID="5" presetClass="entr" presetSubtype="10" fill="hold" grpId="0" nodeType="afterEffect">
                                  <p:stCondLst>
                                    <p:cond delay="1000"/>
                                  </p:stCondLst>
                                  <p:childTnLst>
                                    <p:set>
                                      <p:cBhvr>
                                        <p:cTn id="14" dur="1" fill="hold">
                                          <p:stCondLst>
                                            <p:cond delay="0"/>
                                          </p:stCondLst>
                                        </p:cTn>
                                        <p:tgtEl>
                                          <p:spTgt spid="38917"/>
                                        </p:tgtEl>
                                        <p:attrNameLst>
                                          <p:attrName>style.visibility</p:attrName>
                                        </p:attrNameLst>
                                      </p:cBhvr>
                                      <p:to>
                                        <p:strVal val="visible"/>
                                      </p:to>
                                    </p:set>
                                    <p:animEffect transition="in" filter="checkerboard(across)">
                                      <p:cBhvr>
                                        <p:cTn id="15" dur="500"/>
                                        <p:tgtEl>
                                          <p:spTgt spid="38917"/>
                                        </p:tgtEl>
                                      </p:cBhvr>
                                    </p:animEffect>
                                  </p:childTnLst>
                                </p:cTn>
                              </p:par>
                            </p:childTnLst>
                          </p:cTn>
                        </p:par>
                        <p:par>
                          <p:cTn id="16" fill="hold">
                            <p:stCondLst>
                              <p:cond delay="4500"/>
                            </p:stCondLst>
                            <p:childTnLst>
                              <p:par>
                                <p:cTn id="17" presetID="17" presetClass="entr" presetSubtype="8" fill="hold" grpId="0" nodeType="afterEffect">
                                  <p:stCondLst>
                                    <p:cond delay="500"/>
                                  </p:stCondLst>
                                  <p:childTnLst>
                                    <p:set>
                                      <p:cBhvr>
                                        <p:cTn id="18" dur="1" fill="hold">
                                          <p:stCondLst>
                                            <p:cond delay="0"/>
                                          </p:stCondLst>
                                        </p:cTn>
                                        <p:tgtEl>
                                          <p:spTgt spid="38918"/>
                                        </p:tgtEl>
                                        <p:attrNameLst>
                                          <p:attrName>style.visibility</p:attrName>
                                        </p:attrNameLst>
                                      </p:cBhvr>
                                      <p:to>
                                        <p:strVal val="visible"/>
                                      </p:to>
                                    </p:set>
                                    <p:anim calcmode="lin" valueType="num">
                                      <p:cBhvr>
                                        <p:cTn id="19" dur="500" fill="hold"/>
                                        <p:tgtEl>
                                          <p:spTgt spid="38918"/>
                                        </p:tgtEl>
                                        <p:attrNameLst>
                                          <p:attrName>ppt_x</p:attrName>
                                        </p:attrNameLst>
                                      </p:cBhvr>
                                      <p:tavLst>
                                        <p:tav tm="0">
                                          <p:val>
                                            <p:strVal val="#ppt_x-#ppt_w/2"/>
                                          </p:val>
                                        </p:tav>
                                        <p:tav tm="100000">
                                          <p:val>
                                            <p:strVal val="#ppt_x"/>
                                          </p:val>
                                        </p:tav>
                                      </p:tavLst>
                                    </p:anim>
                                    <p:anim calcmode="lin" valueType="num">
                                      <p:cBhvr>
                                        <p:cTn id="20" dur="500" fill="hold"/>
                                        <p:tgtEl>
                                          <p:spTgt spid="38918"/>
                                        </p:tgtEl>
                                        <p:attrNameLst>
                                          <p:attrName>ppt_y</p:attrName>
                                        </p:attrNameLst>
                                      </p:cBhvr>
                                      <p:tavLst>
                                        <p:tav tm="0">
                                          <p:val>
                                            <p:strVal val="#ppt_y"/>
                                          </p:val>
                                        </p:tav>
                                        <p:tav tm="100000">
                                          <p:val>
                                            <p:strVal val="#ppt_y"/>
                                          </p:val>
                                        </p:tav>
                                      </p:tavLst>
                                    </p:anim>
                                    <p:anim calcmode="lin" valueType="num">
                                      <p:cBhvr>
                                        <p:cTn id="21" dur="500" fill="hold"/>
                                        <p:tgtEl>
                                          <p:spTgt spid="38918"/>
                                        </p:tgtEl>
                                        <p:attrNameLst>
                                          <p:attrName>ppt_w</p:attrName>
                                        </p:attrNameLst>
                                      </p:cBhvr>
                                      <p:tavLst>
                                        <p:tav tm="0">
                                          <p:val>
                                            <p:fltVal val="0"/>
                                          </p:val>
                                        </p:tav>
                                        <p:tav tm="100000">
                                          <p:val>
                                            <p:strVal val="#ppt_w"/>
                                          </p:val>
                                        </p:tav>
                                      </p:tavLst>
                                    </p:anim>
                                    <p:anim calcmode="lin" valueType="num">
                                      <p:cBhvr>
                                        <p:cTn id="22" dur="500" fill="hold"/>
                                        <p:tgtEl>
                                          <p:spTgt spid="389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16" grpId="0" autoUpdateAnimBg="0"/>
      <p:bldP spid="38917" grpId="0" autoUpdateAnimBg="0"/>
      <p:bldP spid="389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dio marco 4"/>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8" name="Grupo 7"/>
          <p:cNvGrpSpPr/>
          <p:nvPr/>
        </p:nvGrpSpPr>
        <p:grpSpPr>
          <a:xfrm>
            <a:off x="107504" y="44624"/>
            <a:ext cx="609866" cy="698594"/>
            <a:chOff x="395536" y="260648"/>
            <a:chExt cx="609866" cy="698594"/>
          </a:xfrm>
        </p:grpSpPr>
        <p:grpSp>
          <p:nvGrpSpPr>
            <p:cNvPr id="9" name="Grupo 8"/>
            <p:cNvGrpSpPr/>
            <p:nvPr/>
          </p:nvGrpSpPr>
          <p:grpSpPr>
            <a:xfrm>
              <a:off x="395536" y="371285"/>
              <a:ext cx="144016" cy="587957"/>
              <a:chOff x="1087834" y="836712"/>
              <a:chExt cx="169466" cy="587957"/>
            </a:xfrm>
          </p:grpSpPr>
          <p:sp>
            <p:nvSpPr>
              <p:cNvPr id="12" name="Rectángulo 11"/>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2"/>
              <a:stretch>
                <a:fillRect/>
              </a:stretch>
            </p:blipFill>
            <p:spPr>
              <a:xfrm rot="16200000">
                <a:off x="943811" y="1109425"/>
                <a:ext cx="450925" cy="162876"/>
              </a:xfrm>
              <a:prstGeom prst="rect">
                <a:avLst/>
              </a:prstGeom>
            </p:spPr>
          </p:pic>
        </p:grpSp>
        <p:pic>
          <p:nvPicPr>
            <p:cNvPr id="10" name="Imagen 9"/>
            <p:cNvPicPr>
              <a:picLocks noChangeAspect="1"/>
            </p:cNvPicPr>
            <p:nvPr/>
          </p:nvPicPr>
          <p:blipFill>
            <a:blip r:embed="rId3"/>
            <a:stretch>
              <a:fillRect/>
            </a:stretch>
          </p:blipFill>
          <p:spPr>
            <a:xfrm>
              <a:off x="521921" y="260648"/>
              <a:ext cx="483481" cy="144016"/>
            </a:xfrm>
            <a:prstGeom prst="rect">
              <a:avLst/>
            </a:prstGeom>
          </p:spPr>
        </p:pic>
        <p:sp>
          <p:nvSpPr>
            <p:cNvPr id="11" name="Combinar 10"/>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9941" name="Text Box 5"/>
          <p:cNvSpPr txBox="1">
            <a:spLocks noChangeArrowheads="1"/>
          </p:cNvSpPr>
          <p:nvPr/>
        </p:nvSpPr>
        <p:spPr bwMode="auto">
          <a:xfrm>
            <a:off x="1752600" y="4547190"/>
            <a:ext cx="6172200" cy="1400383"/>
          </a:xfrm>
          <a:prstGeom prst="rect">
            <a:avLst/>
          </a:prstGeom>
          <a:noFill/>
          <a:ln w="76200" cap="sq" cmpd="tri">
            <a:solidFill>
              <a:srgbClr val="FF99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effectLst>
                  <a:outerShdw blurRad="38100" dist="38100" dir="2700000" algn="tl">
                    <a:srgbClr val="000000">
                      <a:alpha val="43137"/>
                    </a:srgbClr>
                  </a:outerShdw>
                </a:effectLst>
              </a:rPr>
              <a:t>The Pareto chart is a tool that allows you to rank the importance of quality problems depending on how often they appear and the cost or relative impact of each of them.</a:t>
            </a:r>
          </a:p>
          <a:p>
            <a:pPr algn="ctr" eaLnBrk="1" hangingPunct="1">
              <a:spcBef>
                <a:spcPct val="50000"/>
              </a:spcBef>
              <a:buClrTx/>
              <a:buSzTx/>
              <a:buFontTx/>
              <a:buNone/>
            </a:pPr>
            <a:br>
              <a:rPr lang="en-US" sz="1000" b="1" dirty="0">
                <a:effectLst>
                  <a:outerShdw blurRad="38100" dist="38100" dir="2700000" algn="tl">
                    <a:srgbClr val="000000">
                      <a:alpha val="43137"/>
                    </a:srgbClr>
                  </a:outerShdw>
                </a:effectLst>
              </a:rPr>
            </a:br>
            <a:r>
              <a:rPr lang="en-US" sz="1400" b="1" dirty="0">
                <a:effectLst>
                  <a:outerShdw blurRad="38100" dist="38100" dir="2700000" algn="tl">
                    <a:srgbClr val="000000">
                      <a:alpha val="43137"/>
                    </a:srgbClr>
                  </a:outerShdw>
                </a:effectLst>
              </a:rPr>
              <a:t>They are obtained in 2 ways: * By frequency of defects. * By cost of defects.</a:t>
            </a:r>
            <a:endParaRPr lang="es-ES" altLang="es-MX" sz="1400" b="1" dirty="0">
              <a:effectLst>
                <a:outerShdw blurRad="38100" dist="38100" dir="2700000" algn="tl">
                  <a:srgbClr val="000000">
                    <a:alpha val="43137"/>
                  </a:srgbClr>
                </a:outerShdw>
              </a:effectLst>
              <a:latin typeface="Tahoma" panose="020B0604030504040204" pitchFamily="34" charset="0"/>
            </a:endParaRPr>
          </a:p>
        </p:txBody>
      </p:sp>
      <p:sp>
        <p:nvSpPr>
          <p:cNvPr id="39943" name="Text Box 7"/>
          <p:cNvSpPr txBox="1">
            <a:spLocks noChangeArrowheads="1"/>
          </p:cNvSpPr>
          <p:nvPr/>
        </p:nvSpPr>
        <p:spPr bwMode="auto">
          <a:xfrm>
            <a:off x="1480592" y="4225285"/>
            <a:ext cx="6716216" cy="1985159"/>
          </a:xfrm>
          <a:prstGeom prst="rect">
            <a:avLst/>
          </a:prstGeom>
          <a:ln>
            <a:noFill/>
          </a:ln>
          <a:effectLst>
            <a:outerShdw blurRad="107950" dist="12700" dir="5400000" algn="ctr">
              <a:srgbClr val="000000"/>
            </a:outerShdw>
          </a:effectLst>
          <a:scene3d>
            <a:camera prst="perspectiveRelaxedModerately"/>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600" b="1" dirty="0">
                <a:solidFill>
                  <a:schemeClr val="bg1"/>
                </a:solidFill>
                <a:latin typeface="Tahoma" panose="020B0604030504040204" pitchFamily="34" charset="0"/>
                <a:cs typeface="Tahoma" panose="020B0604030504040204" pitchFamily="34" charset="0"/>
              </a:rPr>
              <a:t>The cost per defect is determined for each characteristic and the relative frequency and its impact is clearly indicated.</a:t>
            </a:r>
          </a:p>
          <a:p>
            <a:pPr algn="ctr" eaLnBrk="1" hangingPunct="1">
              <a:spcBef>
                <a:spcPct val="50000"/>
              </a:spcBef>
              <a:buClrTx/>
              <a:buSzTx/>
              <a:buFontTx/>
              <a:buNone/>
            </a:pPr>
            <a:br>
              <a:rPr lang="en-US" sz="900" b="1" dirty="0">
                <a:solidFill>
                  <a:schemeClr val="bg1"/>
                </a:solidFill>
                <a:latin typeface="Tahoma" panose="020B0604030504040204" pitchFamily="34" charset="0"/>
                <a:cs typeface="Tahoma" panose="020B0604030504040204" pitchFamily="34" charset="0"/>
              </a:rPr>
            </a:br>
            <a:r>
              <a:rPr lang="en-US" sz="1600" b="1" dirty="0">
                <a:solidFill>
                  <a:schemeClr val="bg1"/>
                </a:solidFill>
                <a:latin typeface="Tahoma" panose="020B0604030504040204" pitchFamily="34" charset="0"/>
                <a:cs typeface="Tahoma" panose="020B0604030504040204" pitchFamily="34" charset="0"/>
              </a:rPr>
              <a:t>As in the other SuperCEP charts, you can analyze any period you want.</a:t>
            </a:r>
          </a:p>
          <a:p>
            <a:pPr algn="ctr" eaLnBrk="1" hangingPunct="1">
              <a:spcBef>
                <a:spcPct val="50000"/>
              </a:spcBef>
              <a:buClrTx/>
              <a:buSzTx/>
              <a:buFontTx/>
              <a:buNone/>
            </a:pPr>
            <a:br>
              <a:rPr lang="en-US" sz="900" b="1" dirty="0">
                <a:solidFill>
                  <a:schemeClr val="bg1"/>
                </a:solidFill>
                <a:latin typeface="Tahoma" panose="020B0604030504040204" pitchFamily="34" charset="0"/>
                <a:cs typeface="Tahoma" panose="020B0604030504040204" pitchFamily="34" charset="0"/>
              </a:rPr>
            </a:br>
            <a:r>
              <a:rPr lang="en-US" sz="1600" b="1" dirty="0">
                <a:solidFill>
                  <a:schemeClr val="bg1"/>
                </a:solidFill>
                <a:latin typeface="Tahoma" panose="020B0604030504040204" pitchFamily="34" charset="0"/>
                <a:cs typeface="Tahoma" panose="020B0604030504040204" pitchFamily="34" charset="0"/>
              </a:rPr>
              <a:t>Additionally you can build a Free Pareto, just capturing the defect code and the number of defects found</a:t>
            </a:r>
            <a:r>
              <a:rPr lang="en-US" sz="16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t>
            </a:r>
            <a:endParaRPr lang="es-ES" altLang="es-MX" sz="1600" b="1" dirty="0">
              <a:solidFill>
                <a:schemeClr val="bg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pic>
        <p:nvPicPr>
          <p:cNvPr id="3" name="Imagen 2">
            <a:extLst>
              <a:ext uri="{FF2B5EF4-FFF2-40B4-BE49-F238E27FC236}">
                <a16:creationId xmlns:a16="http://schemas.microsoft.com/office/drawing/2014/main" id="{106F2448-315F-48C4-BBB0-B05BB5B62486}"/>
              </a:ext>
            </a:extLst>
          </p:cNvPr>
          <p:cNvPicPr>
            <a:picLocks noChangeAspect="1"/>
          </p:cNvPicPr>
          <p:nvPr/>
        </p:nvPicPr>
        <p:blipFill>
          <a:blip r:embed="rId4"/>
          <a:stretch>
            <a:fillRect/>
          </a:stretch>
        </p:blipFill>
        <p:spPr>
          <a:xfrm>
            <a:off x="1832434" y="449239"/>
            <a:ext cx="6012532" cy="3925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9941"/>
                                        </p:tgtEl>
                                        <p:attrNameLst>
                                          <p:attrName>style.visibility</p:attrName>
                                        </p:attrNameLst>
                                      </p:cBhvr>
                                      <p:to>
                                        <p:strVal val="visible"/>
                                      </p:to>
                                    </p:set>
                                    <p:animEffect transition="in" filter="dissolve">
                                      <p:cBhvr>
                                        <p:cTn id="7" dur="500"/>
                                        <p:tgtEl>
                                          <p:spTgt spid="39941"/>
                                        </p:tgtEl>
                                      </p:cBhvr>
                                    </p:animEffect>
                                  </p:childTnLst>
                                </p:cTn>
                              </p:par>
                            </p:childTnLst>
                          </p:cTn>
                        </p:par>
                        <p:par>
                          <p:cTn id="8" fill="hold" nodeType="afterGroup">
                            <p:stCondLst>
                              <p:cond delay="1500"/>
                            </p:stCondLst>
                            <p:childTnLst>
                              <p:par>
                                <p:cTn id="9" presetID="9" presetClass="entr" presetSubtype="0" fill="hold" grpId="0" nodeType="afterEffect">
                                  <p:stCondLst>
                                    <p:cond delay="6500"/>
                                  </p:stCondLst>
                                  <p:childTnLst>
                                    <p:set>
                                      <p:cBhvr>
                                        <p:cTn id="10" dur="1" fill="hold">
                                          <p:stCondLst>
                                            <p:cond delay="0"/>
                                          </p:stCondLst>
                                        </p:cTn>
                                        <p:tgtEl>
                                          <p:spTgt spid="39943"/>
                                        </p:tgtEl>
                                        <p:attrNameLst>
                                          <p:attrName>style.visibility</p:attrName>
                                        </p:attrNameLst>
                                      </p:cBhvr>
                                      <p:to>
                                        <p:strVal val="visible"/>
                                      </p:to>
                                    </p:set>
                                    <p:animEffect transition="in" filter="dissolve">
                                      <p:cBhvr>
                                        <p:cTn id="11" dur="13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nimBg="1" autoUpdateAnimBg="0"/>
      <p:bldP spid="3994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B51A480-F138-40AD-8DFD-5F5A1EEE22C0}"/>
              </a:ext>
            </a:extLst>
          </p:cNvPr>
          <p:cNvPicPr>
            <a:picLocks noChangeAspect="1"/>
          </p:cNvPicPr>
          <p:nvPr/>
        </p:nvPicPr>
        <p:blipFill>
          <a:blip r:embed="rId2"/>
          <a:stretch>
            <a:fillRect/>
          </a:stretch>
        </p:blipFill>
        <p:spPr>
          <a:xfrm>
            <a:off x="822572" y="2074150"/>
            <a:ext cx="6210263" cy="3492438"/>
          </a:xfrm>
          <a:prstGeom prst="rect">
            <a:avLst/>
          </a:prstGeom>
        </p:spPr>
      </p:pic>
      <p:sp>
        <p:nvSpPr>
          <p:cNvPr id="40963" name="Text Box 3"/>
          <p:cNvSpPr txBox="1">
            <a:spLocks noChangeArrowheads="1"/>
          </p:cNvSpPr>
          <p:nvPr/>
        </p:nvSpPr>
        <p:spPr bwMode="auto">
          <a:xfrm>
            <a:off x="698687" y="570007"/>
            <a:ext cx="7753300" cy="10618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Acceptance sampling by attributes is a statistical technique that will allow you to take consistent decisions to accept or reject batches of materials inspected by attributes</a:t>
            </a:r>
            <a:r>
              <a:rPr lang="es-ES" alt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p>
          <a:p>
            <a:pPr algn="just" eaLnBrk="1" hangingPunct="1">
              <a:spcBef>
                <a:spcPct val="50000"/>
              </a:spcBef>
              <a:buClrTx/>
              <a:buSzTx/>
              <a:buFontTx/>
              <a:buNone/>
            </a:pPr>
            <a:r>
              <a:rPr lang="es-MX" sz="14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You</a:t>
            </a: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MX" sz="14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have</a:t>
            </a: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MX" sz="14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two</a:t>
            </a: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MX" sz="1400" b="1" dirty="0" err="1">
                <a:effectLst>
                  <a:outerShdw blurRad="38100" dist="38100" dir="2700000" algn="tl">
                    <a:srgbClr val="000000">
                      <a:alpha val="43137"/>
                    </a:srgbClr>
                  </a:outerShdw>
                </a:effectLst>
                <a:latin typeface="Tahoma" panose="020B0604030504040204" pitchFamily="34" charset="0"/>
                <a:cs typeface="Tahoma" panose="020B0604030504040204" pitchFamily="34" charset="0"/>
              </a:rPr>
              <a:t>options</a:t>
            </a:r>
            <a:r>
              <a:rPr 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t>
            </a:r>
            <a:r>
              <a:rPr lang="es-ES" altLang="es-MX" sz="1400" b="1" dirty="0">
                <a:latin typeface="Tahoma" panose="020B0604030504040204" pitchFamily="34" charset="0"/>
                <a:cs typeface="Tahoma" panose="020B0604030504040204" pitchFamily="34" charset="0"/>
              </a:rPr>
              <a:t>: </a:t>
            </a:r>
            <a:endParaRPr lang="es-ES" altLang="es-MX" sz="1800" dirty="0">
              <a:latin typeface="Tahoma" panose="020B0604030504040204" pitchFamily="34" charset="0"/>
              <a:cs typeface="Tahoma" panose="020B0604030504040204" pitchFamily="34" charset="0"/>
            </a:endParaRPr>
          </a:p>
        </p:txBody>
      </p:sp>
      <p:sp>
        <p:nvSpPr>
          <p:cNvPr id="40964" name="Text Box 4"/>
          <p:cNvSpPr txBox="1">
            <a:spLocks noChangeArrowheads="1"/>
          </p:cNvSpPr>
          <p:nvPr/>
        </p:nvSpPr>
        <p:spPr bwMode="auto">
          <a:xfrm>
            <a:off x="539552" y="5661248"/>
            <a:ext cx="8445313"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After definition of the sampling plan, SuperCEP calculates the sample size and the plan’s risk according to the characteristic operation curve OC.</a:t>
            </a:r>
          </a:p>
          <a:p>
            <a:pPr algn="ctr" eaLnBrk="1" hangingPunct="1">
              <a:spcBef>
                <a:spcPct val="50000"/>
              </a:spcBef>
              <a:buClrTx/>
              <a:buSzTx/>
              <a:buFontTx/>
              <a:buNone/>
            </a:pPr>
            <a:br>
              <a:rPr lang="en-US" sz="8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br>
            <a:r>
              <a:rPr lang="en-US"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After registering the inspection results you may accept or reject the lot.</a:t>
            </a:r>
            <a:endPar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40965" name="AutoShape 5"/>
          <p:cNvSpPr>
            <a:spLocks noChangeArrowheads="1"/>
          </p:cNvSpPr>
          <p:nvPr/>
        </p:nvSpPr>
        <p:spPr bwMode="auto">
          <a:xfrm rot="8212983">
            <a:off x="5738610" y="3666444"/>
            <a:ext cx="838200" cy="373541"/>
          </a:xfrm>
          <a:custGeom>
            <a:avLst/>
            <a:gdLst>
              <a:gd name="T0" fmla="*/ 946665913 w 21600"/>
              <a:gd name="T1" fmla="*/ 0 h 21600"/>
              <a:gd name="T2" fmla="*/ 0 w 21600"/>
              <a:gd name="T3" fmla="*/ 91126047 h 21600"/>
              <a:gd name="T4" fmla="*/ 946665913 w 21600"/>
              <a:gd name="T5" fmla="*/ 182251667 h 21600"/>
              <a:gd name="T6" fmla="*/ 1262221204 w 21600"/>
              <a:gd name="T7" fmla="*/ 911260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6" name="Medio marco 5"/>
          <p:cNvSpPr/>
          <p:nvPr/>
        </p:nvSpPr>
        <p:spPr>
          <a:xfrm>
            <a:off x="251520" y="260648"/>
            <a:ext cx="8568952"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sp>
        <p:nvSpPr>
          <p:cNvPr id="5" name="CuadroTexto 4"/>
          <p:cNvSpPr txBox="1"/>
          <p:nvPr/>
        </p:nvSpPr>
        <p:spPr>
          <a:xfrm>
            <a:off x="534294" y="1275611"/>
            <a:ext cx="5748397" cy="846386"/>
          </a:xfrm>
          <a:prstGeom prst="rect">
            <a:avLst/>
          </a:prstGeom>
          <a:noFill/>
        </p:spPr>
        <p:txBody>
          <a:bodyPr wrap="square" rtlCol="0">
            <a:spAutoFit/>
          </a:bodyPr>
          <a:lstStyle/>
          <a:p>
            <a:pPr marL="3314700" lvl="6" indent="-285750">
              <a:spcBef>
                <a:spcPct val="50000"/>
              </a:spcBef>
              <a:buClr>
                <a:srgbClr val="00FF00"/>
              </a:buClr>
              <a:buFont typeface="Wingdings 3" panose="05040102010807070707" pitchFamily="18" charset="2"/>
              <a:buChar char="â"/>
            </a:pPr>
            <a:r>
              <a:rPr lang="es-MX" sz="1400" b="1" dirty="0" err="1">
                <a:solidFill>
                  <a:schemeClr val="tx1"/>
                </a:solidFill>
                <a:effectLst>
                  <a:outerShdw blurRad="38100" dist="38100" dir="2700000" algn="tl">
                    <a:srgbClr val="000000">
                      <a:alpha val="43137"/>
                    </a:srgbClr>
                  </a:outerShdw>
                </a:effectLst>
              </a:rPr>
              <a:t>Military</a:t>
            </a:r>
            <a:r>
              <a:rPr lang="es-MX" sz="1400" b="1" dirty="0">
                <a:solidFill>
                  <a:schemeClr val="tx1"/>
                </a:solidFill>
                <a:effectLst>
                  <a:outerShdw blurRad="38100" dist="38100" dir="2700000" algn="tl">
                    <a:srgbClr val="000000">
                      <a:alpha val="43137"/>
                    </a:srgbClr>
                  </a:outerShdw>
                </a:effectLst>
              </a:rPr>
              <a:t> Standard 105E</a:t>
            </a:r>
            <a:r>
              <a:rPr lang="es-ES" altLang="es-MX" sz="1400" b="1" dirty="0">
                <a:solidFill>
                  <a:schemeClr val="tx1"/>
                </a:solidFill>
              </a:rPr>
              <a:t>. </a:t>
            </a:r>
          </a:p>
          <a:p>
            <a:pPr marL="3314700" lvl="6" indent="-285750">
              <a:spcBef>
                <a:spcPct val="50000"/>
              </a:spcBef>
              <a:buClr>
                <a:srgbClr val="00FF00"/>
              </a:buClr>
              <a:buFont typeface="Wingdings 3" panose="05040102010807070707" pitchFamily="18" charset="2"/>
              <a:buChar char="â"/>
            </a:pPr>
            <a:r>
              <a:rPr lang="es-MX" sz="1400" b="1" dirty="0" err="1">
                <a:solidFill>
                  <a:schemeClr val="tx1"/>
                </a:solidFill>
                <a:effectLst>
                  <a:outerShdw blurRad="38100" dist="38100" dir="2700000" algn="tl">
                    <a:srgbClr val="000000">
                      <a:alpha val="43137"/>
                    </a:srgbClr>
                  </a:outerShdw>
                </a:effectLst>
              </a:rPr>
              <a:t>Military</a:t>
            </a:r>
            <a:r>
              <a:rPr lang="es-MX" sz="1400" b="1" dirty="0">
                <a:solidFill>
                  <a:schemeClr val="tx1"/>
                </a:solidFill>
                <a:effectLst>
                  <a:outerShdw blurRad="38100" dist="38100" dir="2700000" algn="tl">
                    <a:srgbClr val="000000">
                      <a:alpha val="43137"/>
                    </a:srgbClr>
                  </a:outerShdw>
                </a:effectLst>
              </a:rPr>
              <a:t> Standard 1916</a:t>
            </a:r>
            <a:r>
              <a:rPr lang="es-ES" altLang="es-MX" sz="1400" dirty="0">
                <a:solidFill>
                  <a:schemeClr val="tx1"/>
                </a:solidFill>
              </a:rPr>
              <a:t>.</a:t>
            </a:r>
          </a:p>
          <a:p>
            <a:endParaRPr lang="es-MX" sz="1400" dirty="0"/>
          </a:p>
        </p:txBody>
      </p:sp>
      <p:grpSp>
        <p:nvGrpSpPr>
          <p:cNvPr id="9" name="Grupo 8"/>
          <p:cNvGrpSpPr/>
          <p:nvPr/>
        </p:nvGrpSpPr>
        <p:grpSpPr>
          <a:xfrm>
            <a:off x="107504" y="116632"/>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4" name="Rectángulo 13"/>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5" name="Imagen 14"/>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2" name="Imagen 11"/>
            <p:cNvPicPr>
              <a:picLocks noChangeAspect="1"/>
            </p:cNvPicPr>
            <p:nvPr/>
          </p:nvPicPr>
          <p:blipFill>
            <a:blip r:embed="rId4"/>
            <a:stretch>
              <a:fillRect/>
            </a:stretch>
          </p:blipFill>
          <p:spPr>
            <a:xfrm>
              <a:off x="521921" y="260648"/>
              <a:ext cx="483481" cy="144016"/>
            </a:xfrm>
            <a:prstGeom prst="rect">
              <a:avLst/>
            </a:prstGeom>
          </p:spPr>
        </p:pic>
        <p:sp>
          <p:nvSpPr>
            <p:cNvPr id="13" name="Combinar 12"/>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5" fill="hold" grpId="0" nodeType="afterEffect">
                                  <p:stCondLst>
                                    <p:cond delay="1000"/>
                                  </p:stCondLst>
                                  <p:childTnLst>
                                    <p:set>
                                      <p:cBhvr>
                                        <p:cTn id="6" dur="1" fill="hold">
                                          <p:stCondLst>
                                            <p:cond delay="0"/>
                                          </p:stCondLst>
                                        </p:cTn>
                                        <p:tgtEl>
                                          <p:spTgt spid="40963"/>
                                        </p:tgtEl>
                                        <p:attrNameLst>
                                          <p:attrName>style.visibility</p:attrName>
                                        </p:attrNameLst>
                                      </p:cBhvr>
                                      <p:to>
                                        <p:strVal val="visible"/>
                                      </p:to>
                                    </p:set>
                                    <p:animEffect transition="in" filter="randombar(vertical)">
                                      <p:cBhvr>
                                        <p:cTn id="7" dur="500"/>
                                        <p:tgtEl>
                                          <p:spTgt spid="40963"/>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1500"/>
                            </p:stCondLst>
                            <p:childTnLst>
                              <p:par>
                                <p:cTn id="12" presetID="2" presetClass="entr" presetSubtype="8" fill="hold" grpId="0" nodeType="afterEffect">
                                  <p:stCondLst>
                                    <p:cond delay="1000"/>
                                  </p:stCondLst>
                                  <p:childTnLst>
                                    <p:set>
                                      <p:cBhvr>
                                        <p:cTn id="13" dur="1" fill="hold">
                                          <p:stCondLst>
                                            <p:cond delay="0"/>
                                          </p:stCondLst>
                                        </p:cTn>
                                        <p:tgtEl>
                                          <p:spTgt spid="40964"/>
                                        </p:tgtEl>
                                        <p:attrNameLst>
                                          <p:attrName>style.visibility</p:attrName>
                                        </p:attrNameLst>
                                      </p:cBhvr>
                                      <p:to>
                                        <p:strVal val="visible"/>
                                      </p:to>
                                    </p:set>
                                    <p:anim calcmode="lin" valueType="num">
                                      <p:cBhvr additive="base">
                                        <p:cTn id="14" dur="500" fill="hold"/>
                                        <p:tgtEl>
                                          <p:spTgt spid="40964"/>
                                        </p:tgtEl>
                                        <p:attrNameLst>
                                          <p:attrName>ppt_x</p:attrName>
                                        </p:attrNameLst>
                                      </p:cBhvr>
                                      <p:tavLst>
                                        <p:tav tm="0">
                                          <p:val>
                                            <p:strVal val="0-#ppt_w/2"/>
                                          </p:val>
                                        </p:tav>
                                        <p:tav tm="100000">
                                          <p:val>
                                            <p:strVal val="#ppt_x"/>
                                          </p:val>
                                        </p:tav>
                                      </p:tavLst>
                                    </p:anim>
                                    <p:anim calcmode="lin" valueType="num">
                                      <p:cBhvr additive="base">
                                        <p:cTn id="15" dur="500" fill="hold"/>
                                        <p:tgtEl>
                                          <p:spTgt spid="40964"/>
                                        </p:tgtEl>
                                        <p:attrNameLst>
                                          <p:attrName>ppt_y</p:attrName>
                                        </p:attrNameLst>
                                      </p:cBhvr>
                                      <p:tavLst>
                                        <p:tav tm="0">
                                          <p:val>
                                            <p:strVal val="#ppt_y"/>
                                          </p:val>
                                        </p:tav>
                                        <p:tav tm="100000">
                                          <p:val>
                                            <p:strVal val="#ppt_y"/>
                                          </p:val>
                                        </p:tav>
                                      </p:tavLst>
                                    </p:anim>
                                  </p:childTnLst>
                                </p:cTn>
                              </p:par>
                            </p:childTnLst>
                          </p:cTn>
                        </p:par>
                        <p:par>
                          <p:cTn id="16" fill="hold">
                            <p:stCondLst>
                              <p:cond delay="3000"/>
                            </p:stCondLst>
                            <p:childTnLst>
                              <p:par>
                                <p:cTn id="17" presetID="17" presetClass="entr" presetSubtype="8" fill="hold" grpId="0" nodeType="afterEffect">
                                  <p:stCondLst>
                                    <p:cond delay="1000"/>
                                  </p:stCondLst>
                                  <p:childTnLst>
                                    <p:set>
                                      <p:cBhvr>
                                        <p:cTn id="18" dur="1" fill="hold">
                                          <p:stCondLst>
                                            <p:cond delay="0"/>
                                          </p:stCondLst>
                                        </p:cTn>
                                        <p:tgtEl>
                                          <p:spTgt spid="40965"/>
                                        </p:tgtEl>
                                        <p:attrNameLst>
                                          <p:attrName>style.visibility</p:attrName>
                                        </p:attrNameLst>
                                      </p:cBhvr>
                                      <p:to>
                                        <p:strVal val="visible"/>
                                      </p:to>
                                    </p:set>
                                    <p:anim calcmode="lin" valueType="num">
                                      <p:cBhvr>
                                        <p:cTn id="19" dur="500" fill="hold"/>
                                        <p:tgtEl>
                                          <p:spTgt spid="40965"/>
                                        </p:tgtEl>
                                        <p:attrNameLst>
                                          <p:attrName>ppt_x</p:attrName>
                                        </p:attrNameLst>
                                      </p:cBhvr>
                                      <p:tavLst>
                                        <p:tav tm="0">
                                          <p:val>
                                            <p:strVal val="#ppt_x-#ppt_w/2"/>
                                          </p:val>
                                        </p:tav>
                                        <p:tav tm="100000">
                                          <p:val>
                                            <p:strVal val="#ppt_x"/>
                                          </p:val>
                                        </p:tav>
                                      </p:tavLst>
                                    </p:anim>
                                    <p:anim calcmode="lin" valueType="num">
                                      <p:cBhvr>
                                        <p:cTn id="20" dur="500" fill="hold"/>
                                        <p:tgtEl>
                                          <p:spTgt spid="40965"/>
                                        </p:tgtEl>
                                        <p:attrNameLst>
                                          <p:attrName>ppt_y</p:attrName>
                                        </p:attrNameLst>
                                      </p:cBhvr>
                                      <p:tavLst>
                                        <p:tav tm="0">
                                          <p:val>
                                            <p:strVal val="#ppt_y"/>
                                          </p:val>
                                        </p:tav>
                                        <p:tav tm="100000">
                                          <p:val>
                                            <p:strVal val="#ppt_y"/>
                                          </p:val>
                                        </p:tav>
                                      </p:tavLst>
                                    </p:anim>
                                    <p:anim calcmode="lin" valueType="num">
                                      <p:cBhvr>
                                        <p:cTn id="21" dur="500" fill="hold"/>
                                        <p:tgtEl>
                                          <p:spTgt spid="40965"/>
                                        </p:tgtEl>
                                        <p:attrNameLst>
                                          <p:attrName>ppt_w</p:attrName>
                                        </p:attrNameLst>
                                      </p:cBhvr>
                                      <p:tavLst>
                                        <p:tav tm="0">
                                          <p:val>
                                            <p:fltVal val="0"/>
                                          </p:val>
                                        </p:tav>
                                        <p:tav tm="100000">
                                          <p:val>
                                            <p:strVal val="#ppt_w"/>
                                          </p:val>
                                        </p:tav>
                                      </p:tavLst>
                                    </p:anim>
                                    <p:anim calcmode="lin" valueType="num">
                                      <p:cBhvr>
                                        <p:cTn id="22" dur="500" fill="hold"/>
                                        <p:tgtEl>
                                          <p:spTgt spid="409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P spid="40964" grpId="0" autoUpdateAnimBg="0"/>
      <p:bldP spid="40965"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EFF19DA-60FF-4BB7-BC30-A2CD14CA0789}"/>
              </a:ext>
            </a:extLst>
          </p:cNvPr>
          <p:cNvPicPr>
            <a:picLocks noChangeAspect="1"/>
          </p:cNvPicPr>
          <p:nvPr/>
        </p:nvPicPr>
        <p:blipFill>
          <a:blip r:embed="rId2"/>
          <a:stretch>
            <a:fillRect/>
          </a:stretch>
        </p:blipFill>
        <p:spPr>
          <a:xfrm>
            <a:off x="2917559" y="2514312"/>
            <a:ext cx="5916576" cy="3578984"/>
          </a:xfrm>
          <a:prstGeom prst="rect">
            <a:avLst/>
          </a:prstGeom>
        </p:spPr>
      </p:pic>
      <p:sp>
        <p:nvSpPr>
          <p:cNvPr id="41987" name="Text Box 3"/>
          <p:cNvSpPr txBox="1">
            <a:spLocks noChangeArrowheads="1"/>
          </p:cNvSpPr>
          <p:nvPr/>
        </p:nvSpPr>
        <p:spPr bwMode="auto">
          <a:xfrm>
            <a:off x="1143000" y="533400"/>
            <a:ext cx="7173416" cy="170816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Acceptance sampling by variables is a statistical technique that will allow you to take consistent decisions to accept or reject batches of materials inspected by variables</a:t>
            </a: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algn="just" eaLnBrk="1" hangingPunct="1">
              <a:spcBef>
                <a:spcPct val="50000"/>
              </a:spcBef>
              <a:buClrTx/>
              <a:buSzTx/>
              <a:buFontTx/>
              <a:buNone/>
            </a:pP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have</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two</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s-MX" sz="1400" b="1" dirty="0" err="1">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options</a:t>
            </a:r>
            <a:r>
              <a:rPr lang="es-MX"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s-ES" altLang="es-MX"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a:p>
            <a:pPr marL="3314700" lvl="6" indent="-285750" algn="just" eaLnBrk="1" hangingPunct="1">
              <a:spcBef>
                <a:spcPct val="50000"/>
              </a:spcBef>
              <a:buClr>
                <a:srgbClr val="00FF00"/>
              </a:buClr>
              <a:buSzTx/>
              <a:buFont typeface="Wingdings 3" panose="05040102010807070707" pitchFamily="18" charset="2"/>
              <a:buChar char="â"/>
            </a:pPr>
            <a:r>
              <a:rPr lang="es-MX" b="1" dirty="0" err="1">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Military</a:t>
            </a:r>
            <a:r>
              <a:rPr lang="es-MX"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Standard 414</a:t>
            </a:r>
            <a:endParaRPr lang="es-ES" altLang="es-MX"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314700" lvl="6" indent="-285750" algn="just" eaLnBrk="1" hangingPunct="1">
              <a:spcBef>
                <a:spcPct val="50000"/>
              </a:spcBef>
              <a:buClr>
                <a:srgbClr val="00FF00"/>
              </a:buClr>
              <a:buSzTx/>
              <a:buFont typeface="Wingdings 3" panose="05040102010807070707" pitchFamily="18" charset="2"/>
              <a:buChar char="â"/>
            </a:pPr>
            <a:r>
              <a:rPr lang="es-MX" b="1" dirty="0" err="1">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Military</a:t>
            </a:r>
            <a:r>
              <a:rPr lang="es-MX"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Standard 1916</a:t>
            </a:r>
            <a:endParaRPr lang="es-ES" altLang="es-MX"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1988" name="Text Box 4"/>
          <p:cNvSpPr txBox="1">
            <a:spLocks noChangeArrowheads="1"/>
          </p:cNvSpPr>
          <p:nvPr/>
        </p:nvSpPr>
        <p:spPr bwMode="auto">
          <a:xfrm>
            <a:off x="611560" y="2852936"/>
            <a:ext cx="2232248" cy="26468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With a sampling plan defined, SuperCEP calculates the sample size and risk of the method according to the OC operation curve.</a:t>
            </a:r>
          </a:p>
          <a:p>
            <a:pPr algn="ctr" eaLnBrk="1" hangingPunct="1">
              <a:spcBef>
                <a:spcPct val="50000"/>
              </a:spcBef>
              <a:buClrTx/>
              <a:buSzTx/>
              <a:buFontTx/>
              <a:buNone/>
            </a:pPr>
            <a:br>
              <a:rPr lang="en-US" sz="8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br>
            <a:r>
              <a:rPr lang="en-US"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Once the results of the inspection are registered you can accept or reject the lot</a:t>
            </a:r>
            <a:endParaRPr lang="es-ES" altLang="es-MX" sz="14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p:txBody>
      </p:sp>
      <p:sp>
        <p:nvSpPr>
          <p:cNvPr id="41989" name="AutoShape 5"/>
          <p:cNvSpPr>
            <a:spLocks noChangeArrowheads="1"/>
          </p:cNvSpPr>
          <p:nvPr/>
        </p:nvSpPr>
        <p:spPr bwMode="auto">
          <a:xfrm rot="13048474">
            <a:off x="7785097" y="5911583"/>
            <a:ext cx="838200" cy="371732"/>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6" name="Medio marco 5"/>
          <p:cNvSpPr/>
          <p:nvPr/>
        </p:nvSpPr>
        <p:spPr>
          <a:xfrm>
            <a:off x="323528" y="260648"/>
            <a:ext cx="8496944" cy="6336704"/>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a:off x="179512" y="116632"/>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41987"/>
                                        </p:tgtEl>
                                        <p:attrNameLst>
                                          <p:attrName>style.visibility</p:attrName>
                                        </p:attrNameLst>
                                      </p:cBhvr>
                                      <p:to>
                                        <p:strVal val="visible"/>
                                      </p:to>
                                    </p:set>
                                    <p:animEffect transition="in" filter="barn(outVertical)">
                                      <p:cBhvr>
                                        <p:cTn id="7" dur="500"/>
                                        <p:tgtEl>
                                          <p:spTgt spid="41987"/>
                                        </p:tgtEl>
                                      </p:cBhvr>
                                    </p:animEffect>
                                  </p:childTnLst>
                                </p:cTn>
                              </p:par>
                            </p:childTnLst>
                          </p:cTn>
                        </p:par>
                        <p:par>
                          <p:cTn id="8" fill="hold" nodeType="afterGroup">
                            <p:stCondLst>
                              <p:cond delay="1500"/>
                            </p:stCondLst>
                            <p:childTnLst>
                              <p:par>
                                <p:cTn id="9" presetID="5" presetClass="entr" presetSubtype="5" fill="hold" grpId="0" nodeType="afterEffect">
                                  <p:stCondLst>
                                    <p:cond delay="1000"/>
                                  </p:stCondLst>
                                  <p:childTnLst>
                                    <p:set>
                                      <p:cBhvr>
                                        <p:cTn id="10" dur="1" fill="hold">
                                          <p:stCondLst>
                                            <p:cond delay="0"/>
                                          </p:stCondLst>
                                        </p:cTn>
                                        <p:tgtEl>
                                          <p:spTgt spid="41988"/>
                                        </p:tgtEl>
                                        <p:attrNameLst>
                                          <p:attrName>style.visibility</p:attrName>
                                        </p:attrNameLst>
                                      </p:cBhvr>
                                      <p:to>
                                        <p:strVal val="visible"/>
                                      </p:to>
                                    </p:set>
                                    <p:animEffect transition="in" filter="checkerboard(down)">
                                      <p:cBhvr>
                                        <p:cTn id="11" dur="500"/>
                                        <p:tgtEl>
                                          <p:spTgt spid="41988"/>
                                        </p:tgtEl>
                                      </p:cBhvr>
                                    </p:animEffect>
                                  </p:childTnLst>
                                </p:cTn>
                              </p:par>
                            </p:childTnLst>
                          </p:cTn>
                        </p:par>
                        <p:par>
                          <p:cTn id="12" fill="hold" nodeType="afterGroup">
                            <p:stCondLst>
                              <p:cond delay="3000"/>
                            </p:stCondLst>
                            <p:childTnLst>
                              <p:par>
                                <p:cTn id="13" presetID="17" presetClass="entr" presetSubtype="8" fill="hold" grpId="0" nodeType="afterEffect">
                                  <p:stCondLst>
                                    <p:cond delay="1000"/>
                                  </p:stCondLst>
                                  <p:childTnLst>
                                    <p:set>
                                      <p:cBhvr>
                                        <p:cTn id="14" dur="1" fill="hold">
                                          <p:stCondLst>
                                            <p:cond delay="0"/>
                                          </p:stCondLst>
                                        </p:cTn>
                                        <p:tgtEl>
                                          <p:spTgt spid="41989"/>
                                        </p:tgtEl>
                                        <p:attrNameLst>
                                          <p:attrName>style.visibility</p:attrName>
                                        </p:attrNameLst>
                                      </p:cBhvr>
                                      <p:to>
                                        <p:strVal val="visible"/>
                                      </p:to>
                                    </p:set>
                                    <p:anim calcmode="lin" valueType="num">
                                      <p:cBhvr>
                                        <p:cTn id="15" dur="500" fill="hold"/>
                                        <p:tgtEl>
                                          <p:spTgt spid="41989"/>
                                        </p:tgtEl>
                                        <p:attrNameLst>
                                          <p:attrName>ppt_x</p:attrName>
                                        </p:attrNameLst>
                                      </p:cBhvr>
                                      <p:tavLst>
                                        <p:tav tm="0">
                                          <p:val>
                                            <p:strVal val="#ppt_x-#ppt_w/2"/>
                                          </p:val>
                                        </p:tav>
                                        <p:tav tm="100000">
                                          <p:val>
                                            <p:strVal val="#ppt_x"/>
                                          </p:val>
                                        </p:tav>
                                      </p:tavLst>
                                    </p:anim>
                                    <p:anim calcmode="lin" valueType="num">
                                      <p:cBhvr>
                                        <p:cTn id="16" dur="500" fill="hold"/>
                                        <p:tgtEl>
                                          <p:spTgt spid="41989"/>
                                        </p:tgtEl>
                                        <p:attrNameLst>
                                          <p:attrName>ppt_y</p:attrName>
                                        </p:attrNameLst>
                                      </p:cBhvr>
                                      <p:tavLst>
                                        <p:tav tm="0">
                                          <p:val>
                                            <p:strVal val="#ppt_y"/>
                                          </p:val>
                                        </p:tav>
                                        <p:tav tm="100000">
                                          <p:val>
                                            <p:strVal val="#ppt_y"/>
                                          </p:val>
                                        </p:tav>
                                      </p:tavLst>
                                    </p:anim>
                                    <p:anim calcmode="lin" valueType="num">
                                      <p:cBhvr>
                                        <p:cTn id="17" dur="500" fill="hold"/>
                                        <p:tgtEl>
                                          <p:spTgt spid="41989"/>
                                        </p:tgtEl>
                                        <p:attrNameLst>
                                          <p:attrName>ppt_w</p:attrName>
                                        </p:attrNameLst>
                                      </p:cBhvr>
                                      <p:tavLst>
                                        <p:tav tm="0">
                                          <p:val>
                                            <p:fltVal val="0"/>
                                          </p:val>
                                        </p:tav>
                                        <p:tav tm="100000">
                                          <p:val>
                                            <p:strVal val="#ppt_w"/>
                                          </p:val>
                                        </p:tav>
                                      </p:tavLst>
                                    </p:anim>
                                    <p:anim calcmode="lin" valueType="num">
                                      <p:cBhvr>
                                        <p:cTn id="18" dur="500" fill="hold"/>
                                        <p:tgtEl>
                                          <p:spTgt spid="419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P spid="41989"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9E80951-63BE-4A12-8A50-5B52AF92D0E9}"/>
              </a:ext>
            </a:extLst>
          </p:cNvPr>
          <p:cNvPicPr>
            <a:picLocks noChangeAspect="1"/>
          </p:cNvPicPr>
          <p:nvPr/>
        </p:nvPicPr>
        <p:blipFill>
          <a:blip r:embed="rId2"/>
          <a:stretch>
            <a:fillRect/>
          </a:stretch>
        </p:blipFill>
        <p:spPr>
          <a:xfrm>
            <a:off x="2378278" y="1890266"/>
            <a:ext cx="6082154" cy="3874502"/>
          </a:xfrm>
          <a:prstGeom prst="rect">
            <a:avLst/>
          </a:prstGeom>
        </p:spPr>
      </p:pic>
      <p:sp>
        <p:nvSpPr>
          <p:cNvPr id="29699" name="Text Box 2051"/>
          <p:cNvSpPr txBox="1">
            <a:spLocks noChangeArrowheads="1"/>
          </p:cNvSpPr>
          <p:nvPr/>
        </p:nvSpPr>
        <p:spPr bwMode="auto">
          <a:xfrm>
            <a:off x="539552" y="685800"/>
            <a:ext cx="7920880" cy="92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n-US" sz="18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scatterplot shows the relationship or dependency between two variables. It is necessary to investigate these relationships to predict variations indirectly caused.</a:t>
            </a:r>
            <a:endParaRPr lang="es-ES" altLang="es-MX" sz="18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9700" name="Text Box 2054"/>
          <p:cNvSpPr txBox="1">
            <a:spLocks noChangeArrowheads="1"/>
          </p:cNvSpPr>
          <p:nvPr/>
        </p:nvSpPr>
        <p:spPr bwMode="auto">
          <a:xfrm>
            <a:off x="395536" y="2750369"/>
            <a:ext cx="1752441" cy="2585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correlation coefficient validates the hypothesis of a dependency. The equation of the line will predict the dependent values.</a:t>
            </a:r>
            <a:b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endPar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eaLnBrk="1" hangingPunct="1">
              <a:spcBef>
                <a:spcPct val="50000"/>
              </a:spcBef>
              <a:buClrTx/>
              <a:buSzTx/>
              <a:buFontTx/>
              <a:buNone/>
            </a:pPr>
            <a:r>
              <a:rPr lang="en-US"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Data can be transformed to nonlinear to increase the power of this analysis</a:t>
            </a:r>
            <a:endParaRPr lang="es-ES" altLang="es-MX" sz="1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3015" name="AutoShape 2055"/>
          <p:cNvSpPr>
            <a:spLocks noChangeArrowheads="1"/>
          </p:cNvSpPr>
          <p:nvPr/>
        </p:nvSpPr>
        <p:spPr bwMode="auto">
          <a:xfrm rot="13048474">
            <a:off x="6760415" y="5611526"/>
            <a:ext cx="838200" cy="376942"/>
          </a:xfrm>
          <a:custGeom>
            <a:avLst/>
            <a:gdLst>
              <a:gd name="T0" fmla="*/ 946665913 w 21600"/>
              <a:gd name="T1" fmla="*/ 0 h 21600"/>
              <a:gd name="T2" fmla="*/ 0 w 21600"/>
              <a:gd name="T3" fmla="*/ 91126458 h 21600"/>
              <a:gd name="T4" fmla="*/ 946665913 w 21600"/>
              <a:gd name="T5" fmla="*/ 182252916 h 21600"/>
              <a:gd name="T6" fmla="*/ 1262221204 w 21600"/>
              <a:gd name="T7" fmla="*/ 9112645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endParaRPr lang="es-MX"/>
          </a:p>
        </p:txBody>
      </p:sp>
      <p:sp>
        <p:nvSpPr>
          <p:cNvPr id="6" name="Medio marco 5"/>
          <p:cNvSpPr/>
          <p:nvPr/>
        </p:nvSpPr>
        <p:spPr>
          <a:xfrm rot="10800000">
            <a:off x="539552" y="404664"/>
            <a:ext cx="8280920" cy="6192688"/>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rot="10800000">
            <a:off x="8388424" y="6042773"/>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500"/>
                                  </p:stCondLst>
                                  <p:childTnLst>
                                    <p:set>
                                      <p:cBhvr>
                                        <p:cTn id="6" dur="1" fill="hold">
                                          <p:stCondLst>
                                            <p:cond delay="0"/>
                                          </p:stCondLst>
                                        </p:cTn>
                                        <p:tgtEl>
                                          <p:spTgt spid="29700"/>
                                        </p:tgtEl>
                                        <p:attrNameLst>
                                          <p:attrName>style.visibility</p:attrName>
                                        </p:attrNameLst>
                                      </p:cBhvr>
                                      <p:to>
                                        <p:strVal val="visible"/>
                                      </p:to>
                                    </p:set>
                                    <p:anim calcmode="lin" valueType="num">
                                      <p:cBhvr additive="base">
                                        <p:cTn id="7" dur="500" fill="hold"/>
                                        <p:tgtEl>
                                          <p:spTgt spid="29700"/>
                                        </p:tgtEl>
                                        <p:attrNameLst>
                                          <p:attrName>ppt_x</p:attrName>
                                        </p:attrNameLst>
                                      </p:cBhvr>
                                      <p:tavLst>
                                        <p:tav tm="0">
                                          <p:val>
                                            <p:strVal val="#ppt_x"/>
                                          </p:val>
                                        </p:tav>
                                        <p:tav tm="100000">
                                          <p:val>
                                            <p:strVal val="#ppt_x"/>
                                          </p:val>
                                        </p:tav>
                                      </p:tavLst>
                                    </p:anim>
                                    <p:anim calcmode="lin" valueType="num">
                                      <p:cBhvr additive="base">
                                        <p:cTn id="8" dur="500" fill="hold"/>
                                        <p:tgtEl>
                                          <p:spTgt spid="29700"/>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17" presetClass="entr" presetSubtype="8" fill="hold" grpId="0" nodeType="afterEffect">
                                  <p:stCondLst>
                                    <p:cond delay="0"/>
                                  </p:stCondLst>
                                  <p:childTnLst>
                                    <p:set>
                                      <p:cBhvr>
                                        <p:cTn id="11" dur="1" fill="hold">
                                          <p:stCondLst>
                                            <p:cond delay="0"/>
                                          </p:stCondLst>
                                        </p:cTn>
                                        <p:tgtEl>
                                          <p:spTgt spid="43015"/>
                                        </p:tgtEl>
                                        <p:attrNameLst>
                                          <p:attrName>style.visibility</p:attrName>
                                        </p:attrNameLst>
                                      </p:cBhvr>
                                      <p:to>
                                        <p:strVal val="visible"/>
                                      </p:to>
                                    </p:set>
                                    <p:anim calcmode="lin" valueType="num">
                                      <p:cBhvr>
                                        <p:cTn id="12" dur="500" fill="hold"/>
                                        <p:tgtEl>
                                          <p:spTgt spid="43015"/>
                                        </p:tgtEl>
                                        <p:attrNameLst>
                                          <p:attrName>ppt_x</p:attrName>
                                        </p:attrNameLst>
                                      </p:cBhvr>
                                      <p:tavLst>
                                        <p:tav tm="0">
                                          <p:val>
                                            <p:strVal val="#ppt_x-#ppt_w/2"/>
                                          </p:val>
                                        </p:tav>
                                        <p:tav tm="100000">
                                          <p:val>
                                            <p:strVal val="#ppt_x"/>
                                          </p:val>
                                        </p:tav>
                                      </p:tavLst>
                                    </p:anim>
                                    <p:anim calcmode="lin" valueType="num">
                                      <p:cBhvr>
                                        <p:cTn id="13" dur="500" fill="hold"/>
                                        <p:tgtEl>
                                          <p:spTgt spid="43015"/>
                                        </p:tgtEl>
                                        <p:attrNameLst>
                                          <p:attrName>ppt_y</p:attrName>
                                        </p:attrNameLst>
                                      </p:cBhvr>
                                      <p:tavLst>
                                        <p:tav tm="0">
                                          <p:val>
                                            <p:strVal val="#ppt_y"/>
                                          </p:val>
                                        </p:tav>
                                        <p:tav tm="100000">
                                          <p:val>
                                            <p:strVal val="#ppt_y"/>
                                          </p:val>
                                        </p:tav>
                                      </p:tavLst>
                                    </p:anim>
                                    <p:anim calcmode="lin" valueType="num">
                                      <p:cBhvr>
                                        <p:cTn id="14" dur="500" fill="hold"/>
                                        <p:tgtEl>
                                          <p:spTgt spid="43015"/>
                                        </p:tgtEl>
                                        <p:attrNameLst>
                                          <p:attrName>ppt_w</p:attrName>
                                        </p:attrNameLst>
                                      </p:cBhvr>
                                      <p:tavLst>
                                        <p:tav tm="0">
                                          <p:val>
                                            <p:fltVal val="0"/>
                                          </p:val>
                                        </p:tav>
                                        <p:tav tm="100000">
                                          <p:val>
                                            <p:strVal val="#ppt_w"/>
                                          </p:val>
                                        </p:tav>
                                      </p:tavLst>
                                    </p:anim>
                                    <p:anim calcmode="lin" valueType="num">
                                      <p:cBhvr>
                                        <p:cTn id="15" dur="500" fill="hold"/>
                                        <p:tgtEl>
                                          <p:spTgt spid="430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43015"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Text Box 3"/>
          <p:cNvSpPr txBox="1">
            <a:spLocks noChangeArrowheads="1"/>
          </p:cNvSpPr>
          <p:nvPr/>
        </p:nvSpPr>
        <p:spPr bwMode="auto">
          <a:xfrm>
            <a:off x="251520" y="996042"/>
            <a:ext cx="2267272" cy="37548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n-US" sz="1400" b="1" dirty="0">
                <a:solidFill>
                  <a:srgbClr val="FFC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has been shown that to obtain the maximum benefit from the Statistical Process Control techniques it should be brought as close as possible to the process itself. Under this concept operators would be responsible for monitoring the process with the control chart taking immediate decisions based on scientific, objective and uniform criteria</a:t>
            </a:r>
            <a:r>
              <a:rPr lang="es-ES" altLang="es-MX" sz="1400" b="1" dirty="0">
                <a:solidFill>
                  <a:srgbClr val="FFC000"/>
                </a:solidFill>
                <a:latin typeface="Tahoma" panose="020B0604030504040204" pitchFamily="34" charset="0"/>
              </a:rPr>
              <a:t>.</a:t>
            </a:r>
          </a:p>
        </p:txBody>
      </p:sp>
      <p:sp>
        <p:nvSpPr>
          <p:cNvPr id="44036" name="Text Box 4"/>
          <p:cNvSpPr txBox="1">
            <a:spLocks noChangeArrowheads="1"/>
          </p:cNvSpPr>
          <p:nvPr/>
        </p:nvSpPr>
        <p:spPr bwMode="auto">
          <a:xfrm>
            <a:off x="1547664" y="5135525"/>
            <a:ext cx="6753225" cy="1077218"/>
          </a:xfrm>
          <a:prstGeom prst="rect">
            <a:avLst/>
          </a:prstGeom>
          <a:solidFill>
            <a:srgbClr val="FFFFFF"/>
          </a:solidFill>
          <a:ln w="5715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SuperCEP 2016 is the ideal system to achieve the above mentioned, because it has a simplified mode of operation in real time that can generate the necessary information with minimal intervention from the operator</a:t>
            </a:r>
            <a:endParaRPr lang="es-ES" altLang="es-MX"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4037" name="Text Box 5"/>
          <p:cNvSpPr txBox="1">
            <a:spLocks noChangeArrowheads="1"/>
          </p:cNvSpPr>
          <p:nvPr/>
        </p:nvSpPr>
        <p:spPr bwMode="auto">
          <a:xfrm>
            <a:off x="2842071" y="217732"/>
            <a:ext cx="5385792" cy="1015663"/>
          </a:xfrm>
          <a:prstGeom prst="rect">
            <a:avLst/>
          </a:prstGeom>
          <a:solidFill>
            <a:srgbClr val="FFFF66">
              <a:alpha val="50195"/>
            </a:srgbClr>
          </a:solidFill>
          <a:ln w="57150"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200" b="1" dirty="0">
                <a:solidFill>
                  <a:schemeClr val="accent5">
                    <a:lumMod val="50000"/>
                  </a:schemeClr>
                </a:solidFill>
                <a:latin typeface="Tahoma" panose="020B0604030504040204" pitchFamily="34" charset="0"/>
                <a:cs typeface="Tahoma" panose="020B0604030504040204" pitchFamily="34" charset="0"/>
              </a:rPr>
              <a:t>It is only necessary to input the datum and the chart instantly updates.</a:t>
            </a:r>
            <a:br>
              <a:rPr lang="en-US" sz="1200" b="1" dirty="0">
                <a:solidFill>
                  <a:schemeClr val="accent5">
                    <a:lumMod val="50000"/>
                  </a:schemeClr>
                </a:solidFill>
                <a:latin typeface="Tahoma" panose="020B0604030504040204" pitchFamily="34" charset="0"/>
                <a:cs typeface="Tahoma" panose="020B0604030504040204" pitchFamily="34" charset="0"/>
              </a:rPr>
            </a:br>
            <a:r>
              <a:rPr lang="en-US" sz="1200" b="1" dirty="0">
                <a:solidFill>
                  <a:schemeClr val="accent5">
                    <a:lumMod val="50000"/>
                  </a:schemeClr>
                </a:solidFill>
                <a:latin typeface="Tahoma" panose="020B0604030504040204" pitchFamily="34" charset="0"/>
                <a:cs typeface="Tahoma" panose="020B0604030504040204" pitchFamily="34" charset="0"/>
              </a:rPr>
              <a:t>If the data reaches the system directly from a sensor or instrument, the operator’s only concern is verifying his graphs to ensure that the process remains under statistical control</a:t>
            </a:r>
            <a:endParaRPr lang="es-ES" altLang="es-MX" sz="1200" b="1" dirty="0">
              <a:solidFill>
                <a:schemeClr val="accent5">
                  <a:lumMod val="50000"/>
                </a:schemeClr>
              </a:solidFill>
              <a:latin typeface="Tahoma" panose="020B0604030504040204" pitchFamily="34" charset="0"/>
              <a:cs typeface="Tahoma" panose="020B0604030504040204" pitchFamily="34" charset="0"/>
            </a:endParaRPr>
          </a:p>
        </p:txBody>
      </p:sp>
      <p:sp>
        <p:nvSpPr>
          <p:cNvPr id="6" name="Medio marco 5"/>
          <p:cNvSpPr/>
          <p:nvPr/>
        </p:nvSpPr>
        <p:spPr>
          <a:xfrm rot="10800000">
            <a:off x="467544" y="332656"/>
            <a:ext cx="8424936" cy="6264696"/>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rot="10800000">
            <a:off x="8460432" y="6042773"/>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2"/>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3"/>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 name="Imagen 1">
            <a:extLst>
              <a:ext uri="{FF2B5EF4-FFF2-40B4-BE49-F238E27FC236}">
                <a16:creationId xmlns:a16="http://schemas.microsoft.com/office/drawing/2014/main" id="{E4D2B881-35B2-4720-BA07-4B2BC1E54D00}"/>
              </a:ext>
            </a:extLst>
          </p:cNvPr>
          <p:cNvPicPr>
            <a:picLocks noChangeAspect="1"/>
          </p:cNvPicPr>
          <p:nvPr/>
        </p:nvPicPr>
        <p:blipFill>
          <a:blip r:embed="rId4"/>
          <a:stretch>
            <a:fillRect/>
          </a:stretch>
        </p:blipFill>
        <p:spPr>
          <a:xfrm>
            <a:off x="2662808" y="1425700"/>
            <a:ext cx="5922604" cy="34811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0-#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3" presetClass="entr" presetSubtype="16" fill="hold" grpId="0" nodeType="afterEffect">
                                  <p:stCondLst>
                                    <p:cond delay="6500"/>
                                  </p:stCondLst>
                                  <p:childTnLst>
                                    <p:set>
                                      <p:cBhvr>
                                        <p:cTn id="11" dur="1" fill="hold">
                                          <p:stCondLst>
                                            <p:cond delay="0"/>
                                          </p:stCondLst>
                                        </p:cTn>
                                        <p:tgtEl>
                                          <p:spTgt spid="44036"/>
                                        </p:tgtEl>
                                        <p:attrNameLst>
                                          <p:attrName>style.visibility</p:attrName>
                                        </p:attrNameLst>
                                      </p:cBhvr>
                                      <p:to>
                                        <p:strVal val="visible"/>
                                      </p:to>
                                    </p:set>
                                    <p:anim calcmode="lin" valueType="num">
                                      <p:cBhvr>
                                        <p:cTn id="12" dur="500" fill="hold"/>
                                        <p:tgtEl>
                                          <p:spTgt spid="44036"/>
                                        </p:tgtEl>
                                        <p:attrNameLst>
                                          <p:attrName>ppt_w</p:attrName>
                                        </p:attrNameLst>
                                      </p:cBhvr>
                                      <p:tavLst>
                                        <p:tav tm="0">
                                          <p:val>
                                            <p:fltVal val="0"/>
                                          </p:val>
                                        </p:tav>
                                        <p:tav tm="100000">
                                          <p:val>
                                            <p:strVal val="#ppt_w"/>
                                          </p:val>
                                        </p:tav>
                                      </p:tavLst>
                                    </p:anim>
                                    <p:anim calcmode="lin" valueType="num">
                                      <p:cBhvr>
                                        <p:cTn id="13" dur="500" fill="hold"/>
                                        <p:tgtEl>
                                          <p:spTgt spid="4403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8500"/>
                            </p:stCondLst>
                            <p:childTnLst>
                              <p:par>
                                <p:cTn id="15" presetID="2" presetClass="entr" presetSubtype="1" fill="hold" grpId="0" nodeType="afterEffect">
                                  <p:stCondLst>
                                    <p:cond delay="5200"/>
                                  </p:stCondLst>
                                  <p:childTnLst>
                                    <p:set>
                                      <p:cBhvr>
                                        <p:cTn id="16" dur="1" fill="hold">
                                          <p:stCondLst>
                                            <p:cond delay="0"/>
                                          </p:stCondLst>
                                        </p:cTn>
                                        <p:tgtEl>
                                          <p:spTgt spid="44037"/>
                                        </p:tgtEl>
                                        <p:attrNameLst>
                                          <p:attrName>style.visibility</p:attrName>
                                        </p:attrNameLst>
                                      </p:cBhvr>
                                      <p:to>
                                        <p:strVal val="visible"/>
                                      </p:to>
                                    </p:set>
                                    <p:anim calcmode="lin" valueType="num">
                                      <p:cBhvr additive="base">
                                        <p:cTn id="17" dur="500" fill="hold"/>
                                        <p:tgtEl>
                                          <p:spTgt spid="44037"/>
                                        </p:tgtEl>
                                        <p:attrNameLst>
                                          <p:attrName>ppt_x</p:attrName>
                                        </p:attrNameLst>
                                      </p:cBhvr>
                                      <p:tavLst>
                                        <p:tav tm="0">
                                          <p:val>
                                            <p:strVal val="#ppt_x"/>
                                          </p:val>
                                        </p:tav>
                                        <p:tav tm="100000">
                                          <p:val>
                                            <p:strVal val="#ppt_x"/>
                                          </p:val>
                                        </p:tav>
                                      </p:tavLst>
                                    </p:anim>
                                    <p:anim calcmode="lin" valueType="num">
                                      <p:cBhvr additive="base">
                                        <p:cTn id="18" dur="500" fill="hold"/>
                                        <p:tgtEl>
                                          <p:spTgt spid="440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36" grpId="0" animBg="1" autoUpdateAnimBg="0"/>
      <p:bldP spid="44037"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971550" y="762000"/>
            <a:ext cx="7391400" cy="5638800"/>
          </a:xfrm>
        </p:spPr>
        <p:txBody>
          <a:bodyPr/>
          <a:lstStyle/>
          <a:p>
            <a:pPr eaLnBrk="1" hangingPunct="1">
              <a:defRPr/>
            </a:pPr>
            <a:r>
              <a:rPr lang="es-MX" sz="18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Counseling</a:t>
            </a:r>
            <a:r>
              <a:rPr lang="es-MX" sz="1800" b="1" dirty="0">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 and </a:t>
            </a:r>
            <a:r>
              <a:rPr lang="es-MX" sz="1800" b="1" dirty="0" err="1">
                <a:solidFill>
                  <a:srgbClr val="FFC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Support</a:t>
            </a:r>
            <a:br>
              <a:rPr lang="es-ES" altLang="es-MX" sz="1800" b="1" dirty="0">
                <a:solidFill>
                  <a:srgbClr val="FFC000"/>
                </a:solidFill>
                <a:latin typeface="Tahoma" panose="020B0604030504040204" pitchFamily="34" charset="0"/>
                <a:cs typeface="Arial" panose="020B0604020202020204" pitchFamily="34" charset="0"/>
              </a:rPr>
            </a:br>
            <a:br>
              <a:rPr lang="es-MX" altLang="es-MX" sz="1800" b="1" dirty="0">
                <a:solidFill>
                  <a:schemeClr val="tx1"/>
                </a:solidFill>
                <a:latin typeface="Tahoma" panose="020B0604030504040204" pitchFamily="34" charset="0"/>
                <a:cs typeface="Arial" panose="020B0604020202020204" pitchFamily="34" charset="0"/>
              </a:rPr>
            </a:br>
            <a:r>
              <a:rPr lang="en-US"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you already bought or are just evaluating any of our products, enjoy the free technical support we offer by email</a:t>
            </a:r>
            <a:r>
              <a:rPr lang="es-ES" altLang="es-MX" sz="1800" b="1" dirty="0">
                <a:solidFill>
                  <a:schemeClr val="tx1"/>
                </a:solidFill>
                <a:latin typeface="Tahoma" panose="020B0604030504040204" pitchFamily="34" charset="0"/>
              </a:rPr>
              <a:t>: </a:t>
            </a:r>
            <a:br>
              <a:rPr lang="es-ES" altLang="es-MX" sz="1800" b="1" dirty="0">
                <a:solidFill>
                  <a:schemeClr val="tx1"/>
                </a:solidFill>
                <a:latin typeface="Tahoma" panose="020B0604030504040204" pitchFamily="34" charset="0"/>
              </a:rPr>
            </a:br>
            <a:br>
              <a:rPr lang="es-ES" altLang="es-MX" sz="1800" b="1" dirty="0">
                <a:solidFill>
                  <a:schemeClr val="tx1"/>
                </a:solidFill>
                <a:latin typeface="Tahoma" panose="020B0604030504040204" pitchFamily="34" charset="0"/>
              </a:rPr>
            </a:br>
            <a:r>
              <a:rPr lang="es-ES" altLang="es-MX" sz="1800" b="1" dirty="0">
                <a:solidFill>
                  <a:schemeClr val="tx1"/>
                </a:solidFill>
                <a:latin typeface="Tahoma" panose="020B0604030504040204" pitchFamily="34" charset="0"/>
              </a:rPr>
              <a:t>				</a:t>
            </a:r>
            <a:r>
              <a:rPr lang="es-ES" altLang="es-MX" sz="1800" b="1" dirty="0">
                <a:solidFill>
                  <a:schemeClr val="tx1"/>
                </a:solidFill>
                <a:latin typeface="Tahoma" panose="020B0604030504040204" pitchFamily="34" charset="0"/>
                <a:hlinkClick r:id="rId2"/>
              </a:rPr>
              <a:t>soporte@supercep.com.mx</a:t>
            </a:r>
            <a:r>
              <a:rPr lang="es-ES" altLang="es-MX" sz="1800" b="1" dirty="0">
                <a:solidFill>
                  <a:schemeClr val="tx1"/>
                </a:solidFill>
                <a:latin typeface="Tahoma" panose="020B0604030504040204" pitchFamily="34" charset="0"/>
              </a:rPr>
              <a:t> </a:t>
            </a:r>
            <a:br>
              <a:rPr lang="es-ES" altLang="es-MX" sz="1800" b="1" dirty="0">
                <a:solidFill>
                  <a:schemeClr val="tx1"/>
                </a:solidFill>
                <a:latin typeface="Tahoma" panose="020B0604030504040204" pitchFamily="34" charset="0"/>
              </a:rPr>
            </a:br>
            <a:br>
              <a:rPr lang="es-MX" altLang="es-MX" sz="1800" b="1" dirty="0">
                <a:solidFill>
                  <a:schemeClr val="tx1"/>
                </a:solidFill>
                <a:latin typeface="Tahoma" panose="020B0604030504040204" pitchFamily="34" charset="0"/>
              </a:rPr>
            </a:br>
            <a:r>
              <a:rPr lang="es-MX" altLang="es-MX" sz="18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a:t>
            </a:r>
            <a:r>
              <a:rPr lang="es-MX" sz="18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ttention</a:t>
            </a:r>
            <a:r>
              <a:rPr lang="es-ES" altLang="es-MX" sz="1800" b="1" dirty="0">
                <a:solidFill>
                  <a:schemeClr val="tx1"/>
                </a:solidFill>
                <a:latin typeface="Tahoma" panose="020B0604030504040204" pitchFamily="34" charset="0"/>
              </a:rPr>
              <a:t>:  Ing. José Luis Oviedo V.</a:t>
            </a:r>
            <a:br>
              <a:rPr lang="es-ES" altLang="es-MX" sz="1800" b="1" dirty="0">
                <a:solidFill>
                  <a:schemeClr val="tx1"/>
                </a:solidFill>
                <a:latin typeface="Tahoma" panose="020B0604030504040204" pitchFamily="34" charset="0"/>
              </a:rPr>
            </a:br>
            <a:r>
              <a:rPr lang="es-MX" sz="1800" b="1"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Phones</a:t>
            </a:r>
            <a:r>
              <a:rPr lang="es-MX"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s-ES" altLang="es-MX" sz="1800" b="1" dirty="0">
                <a:solidFill>
                  <a:schemeClr val="tx1"/>
                </a:solidFill>
                <a:latin typeface="Tahoma" panose="020B0604030504040204" pitchFamily="34" charset="0"/>
              </a:rPr>
              <a:t>: (55) 5445-5390 to 92 in </a:t>
            </a:r>
            <a:r>
              <a:rPr lang="es-ES" altLang="es-MX" sz="1800" b="1" dirty="0" err="1">
                <a:solidFill>
                  <a:schemeClr val="tx1"/>
                </a:solidFill>
                <a:latin typeface="Tahoma" panose="020B0604030504040204" pitchFamily="34" charset="0"/>
              </a:rPr>
              <a:t>Mexico</a:t>
            </a:r>
            <a:r>
              <a:rPr lang="es-ES" altLang="es-MX" sz="1800" b="1" dirty="0">
                <a:solidFill>
                  <a:schemeClr val="tx1"/>
                </a:solidFill>
                <a:latin typeface="Tahoma" panose="020B0604030504040204" pitchFamily="34" charset="0"/>
              </a:rPr>
              <a:t> City</a:t>
            </a:r>
            <a:br>
              <a:rPr lang="es-ES" altLang="es-MX" sz="1800" b="1" dirty="0">
                <a:solidFill>
                  <a:schemeClr val="tx1"/>
                </a:solidFill>
                <a:latin typeface="Tahoma" panose="020B0604030504040204" pitchFamily="34" charset="0"/>
              </a:rPr>
            </a:br>
            <a:br>
              <a:rPr lang="es-MX" altLang="es-MX" sz="1800" b="1" dirty="0">
                <a:solidFill>
                  <a:schemeClr val="accent3">
                    <a:lumMod val="40000"/>
                    <a:lumOff val="60000"/>
                  </a:schemeClr>
                </a:solidFill>
                <a:latin typeface="Tahoma" panose="020B0604030504040204" pitchFamily="34" charset="0"/>
              </a:rPr>
            </a:br>
            <a:r>
              <a:rPr lang="en-US" sz="1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If you want personal attention we can meet you at your quarters or visit us at </a:t>
            </a:r>
            <a:r>
              <a:rPr lang="es-ES" altLang="es-MX" sz="1800" b="1" dirty="0">
                <a:solidFill>
                  <a:schemeClr val="tx1"/>
                </a:solidFill>
                <a:latin typeface="Tahoma" panose="020B0604030504040204" pitchFamily="34" charset="0"/>
              </a:rPr>
              <a:t>:</a:t>
            </a:r>
            <a:br>
              <a:rPr lang="es-ES" altLang="es-MX" sz="1800" b="1" dirty="0">
                <a:solidFill>
                  <a:schemeClr val="tx1"/>
                </a:solidFill>
                <a:latin typeface="Tahoma" panose="020B0604030504040204" pitchFamily="34" charset="0"/>
              </a:rPr>
            </a:br>
            <a:br>
              <a:rPr lang="es-MX" altLang="es-MX" sz="1800" b="1" dirty="0">
                <a:solidFill>
                  <a:schemeClr val="tx1"/>
                </a:solidFill>
                <a:latin typeface="Tahoma" panose="020B0604030504040204" pitchFamily="34" charset="0"/>
              </a:rPr>
            </a:br>
            <a:r>
              <a:rPr lang="es-MX" altLang="es-MX" sz="1800" b="1" dirty="0">
                <a:solidFill>
                  <a:schemeClr val="tx1"/>
                </a:solidFill>
                <a:latin typeface="Tahoma" panose="020B0604030504040204" pitchFamily="34" charset="0"/>
              </a:rPr>
              <a:t>							</a:t>
            </a:r>
            <a:r>
              <a:rPr lang="es-ES" altLang="es-MX" sz="1800" b="1" dirty="0">
                <a:solidFill>
                  <a:schemeClr val="tx1"/>
                </a:solidFill>
                <a:latin typeface="Tahoma" panose="020B0604030504040204" pitchFamily="34" charset="0"/>
              </a:rPr>
              <a:t>Citilcún #381</a:t>
            </a:r>
            <a:br>
              <a:rPr lang="es-ES" altLang="es-MX" sz="1800" b="1" dirty="0">
                <a:solidFill>
                  <a:schemeClr val="tx1"/>
                </a:solidFill>
                <a:latin typeface="Tahoma" panose="020B0604030504040204" pitchFamily="34" charset="0"/>
              </a:rPr>
            </a:br>
            <a:r>
              <a:rPr lang="es-ES" altLang="es-MX" sz="1800" b="1" dirty="0">
                <a:solidFill>
                  <a:schemeClr val="tx1"/>
                </a:solidFill>
                <a:latin typeface="Tahoma" panose="020B0604030504040204" pitchFamily="34" charset="0"/>
              </a:rPr>
              <a:t>							Héroes de Padierna</a:t>
            </a:r>
            <a:br>
              <a:rPr lang="es-ES" altLang="es-MX" sz="1800" b="1" dirty="0">
                <a:solidFill>
                  <a:schemeClr val="tx1"/>
                </a:solidFill>
                <a:latin typeface="Tahoma" panose="020B0604030504040204" pitchFamily="34" charset="0"/>
              </a:rPr>
            </a:br>
            <a:r>
              <a:rPr lang="es-ES" altLang="es-MX" sz="1800" b="1" dirty="0">
                <a:solidFill>
                  <a:schemeClr val="tx1"/>
                </a:solidFill>
                <a:latin typeface="Tahoma" panose="020B0604030504040204" pitchFamily="34" charset="0"/>
              </a:rPr>
              <a:t>							Tlalpan</a:t>
            </a:r>
            <a:br>
              <a:rPr lang="es-MX" altLang="es-MX" sz="1800" b="1" dirty="0">
                <a:solidFill>
                  <a:schemeClr val="tx1"/>
                </a:solidFill>
                <a:latin typeface="Tahoma" panose="020B0604030504040204" pitchFamily="34" charset="0"/>
              </a:rPr>
            </a:br>
            <a:r>
              <a:rPr lang="es-MX" altLang="es-MX" sz="1800" b="1" dirty="0">
                <a:solidFill>
                  <a:schemeClr val="tx1"/>
                </a:solidFill>
                <a:latin typeface="Tahoma" panose="020B0604030504040204" pitchFamily="34" charset="0"/>
              </a:rPr>
              <a:t>							</a:t>
            </a:r>
            <a:r>
              <a:rPr lang="es-ES" altLang="es-MX" sz="1800" b="1" dirty="0">
                <a:solidFill>
                  <a:schemeClr val="tx1"/>
                </a:solidFill>
                <a:latin typeface="Tahoma" panose="020B0604030504040204" pitchFamily="34" charset="0"/>
              </a:rPr>
              <a:t>México 14200 D.F.</a:t>
            </a:r>
            <a:br>
              <a:rPr lang="es-ES" altLang="es-MX" sz="1800" b="1" dirty="0">
                <a:solidFill>
                  <a:schemeClr val="tx1"/>
                </a:solidFill>
                <a:latin typeface="Tahoma" panose="020B0604030504040204" pitchFamily="34" charset="0"/>
              </a:rPr>
            </a:br>
            <a:endParaRPr lang="es-ES" altLang="es-MX" sz="1800" b="1" dirty="0">
              <a:solidFill>
                <a:schemeClr val="tx1"/>
              </a:solidFill>
              <a:latin typeface="Tahoma" panose="020B0604030504040204" pitchFamily="34" charset="0"/>
            </a:endParaRPr>
          </a:p>
        </p:txBody>
      </p:sp>
      <p:sp>
        <p:nvSpPr>
          <p:cNvPr id="6" name="Medio marco 5"/>
          <p:cNvSpPr/>
          <p:nvPr/>
        </p:nvSpPr>
        <p:spPr>
          <a:xfrm>
            <a:off x="539552" y="404664"/>
            <a:ext cx="8280920" cy="6192688"/>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effectLst>
            <a:outerShdw blurRad="50800" dist="38100" dir="2700000" algn="tl" rotWithShape="0">
              <a:srgbClr val="FF0000">
                <a:alpha val="40000"/>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pic>
        <p:nvPicPr>
          <p:cNvPr id="8" name="Picture 5" descr="C:\MAGDALENA\FDigita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122" y="4377629"/>
            <a:ext cx="12398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upo 6"/>
          <p:cNvGrpSpPr/>
          <p:nvPr/>
        </p:nvGrpSpPr>
        <p:grpSpPr>
          <a:xfrm>
            <a:off x="395536" y="260648"/>
            <a:ext cx="609866" cy="698594"/>
            <a:chOff x="395536" y="260648"/>
            <a:chExt cx="609866" cy="698594"/>
          </a:xfrm>
        </p:grpSpPr>
        <p:grpSp>
          <p:nvGrpSpPr>
            <p:cNvPr id="9" name="Grupo 8"/>
            <p:cNvGrpSpPr/>
            <p:nvPr/>
          </p:nvGrpSpPr>
          <p:grpSpPr>
            <a:xfrm>
              <a:off x="395536" y="371285"/>
              <a:ext cx="144016" cy="587957"/>
              <a:chOff x="1087834" y="836712"/>
              <a:chExt cx="169466" cy="587957"/>
            </a:xfrm>
          </p:grpSpPr>
          <p:sp>
            <p:nvSpPr>
              <p:cNvPr id="12" name="Rectángulo 11"/>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4"/>
              <a:stretch>
                <a:fillRect/>
              </a:stretch>
            </p:blipFill>
            <p:spPr>
              <a:xfrm rot="16200000">
                <a:off x="943811" y="1109425"/>
                <a:ext cx="450925" cy="162876"/>
              </a:xfrm>
              <a:prstGeom prst="rect">
                <a:avLst/>
              </a:prstGeom>
            </p:spPr>
          </p:pic>
        </p:grpSp>
        <p:pic>
          <p:nvPicPr>
            <p:cNvPr id="10" name="Imagen 9"/>
            <p:cNvPicPr>
              <a:picLocks noChangeAspect="1"/>
            </p:cNvPicPr>
            <p:nvPr/>
          </p:nvPicPr>
          <p:blipFill>
            <a:blip r:embed="rId5"/>
            <a:stretch>
              <a:fillRect/>
            </a:stretch>
          </p:blipFill>
          <p:spPr>
            <a:xfrm>
              <a:off x="521921" y="260648"/>
              <a:ext cx="483481" cy="144016"/>
            </a:xfrm>
            <a:prstGeom prst="rect">
              <a:avLst/>
            </a:prstGeom>
          </p:spPr>
        </p:pic>
        <p:sp>
          <p:nvSpPr>
            <p:cNvPr id="11" name="Combinar 10"/>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Text Box 5"/>
          <p:cNvSpPr txBox="1">
            <a:spLocks noChangeArrowheads="1"/>
          </p:cNvSpPr>
          <p:nvPr/>
        </p:nvSpPr>
        <p:spPr bwMode="auto">
          <a:xfrm>
            <a:off x="821040" y="836712"/>
            <a:ext cx="7772400" cy="4739759"/>
          </a:xfrm>
          <a:prstGeom prst="rect">
            <a:avLst/>
          </a:prstGeom>
          <a:solidFill>
            <a:schemeClr val="accent2">
              <a:alpha val="50195"/>
            </a:scheme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folHlink"/>
                </a:solidFill>
                <a:latin typeface="Tahoma" panose="020B0604030504040204" pitchFamily="34" charset="0"/>
              </a:defRPr>
            </a:lvl1pPr>
            <a:lvl2pPr marL="742950" indent="-285750" eaLnBrk="0" hangingPunct="0">
              <a:defRPr sz="2400">
                <a:solidFill>
                  <a:schemeClr val="folHlink"/>
                </a:solidFill>
                <a:latin typeface="Tahoma" panose="020B0604030504040204" pitchFamily="34" charset="0"/>
              </a:defRPr>
            </a:lvl2pPr>
            <a:lvl3pPr marL="1143000" indent="-228600" eaLnBrk="0" hangingPunct="0">
              <a:defRPr sz="2400">
                <a:solidFill>
                  <a:schemeClr val="folHlink"/>
                </a:solidFill>
                <a:latin typeface="Tahoma" panose="020B0604030504040204" pitchFamily="34" charset="0"/>
              </a:defRPr>
            </a:lvl3pPr>
            <a:lvl4pPr marL="1600200" indent="-228600" eaLnBrk="0" hangingPunct="0">
              <a:defRPr sz="2400">
                <a:solidFill>
                  <a:schemeClr val="folHlink"/>
                </a:solidFill>
                <a:latin typeface="Tahoma" panose="020B0604030504040204" pitchFamily="34" charset="0"/>
              </a:defRPr>
            </a:lvl4pPr>
            <a:lvl5pPr marL="2057400" indent="-228600" eaLnBrk="0" hangingPunct="0">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spcBef>
                <a:spcPct val="50000"/>
              </a:spcBef>
              <a:defRPr/>
            </a:pPr>
            <a:r>
              <a:rPr lang="es-MX" sz="2000" b="1" dirty="0">
                <a:solidFill>
                  <a:srgbClr val="FFFF66"/>
                </a:solidFill>
                <a:effectLst>
                  <a:outerShdw blurRad="38100" dist="38100" dir="2700000" algn="tl">
                    <a:srgbClr val="000000">
                      <a:alpha val="43137"/>
                    </a:srgbClr>
                  </a:outerShdw>
                </a:effectLst>
                <a:ea typeface="Tahoma" panose="020B0604030504040204" pitchFamily="34" charset="0"/>
                <a:cs typeface="Tahoma" panose="020B0604030504040204" pitchFamily="34" charset="0"/>
              </a:rPr>
              <a:t>Top Tools of SuperCEP </a:t>
            </a:r>
            <a:r>
              <a:rPr lang="es-ES" altLang="es-MX" sz="2000" b="1" dirty="0">
                <a:solidFill>
                  <a:srgbClr val="FFFF66"/>
                </a:solidFill>
                <a:effectLst>
                  <a:outerShdw blurRad="38100" dist="38100" dir="2700000" algn="tl">
                    <a:srgbClr val="000000">
                      <a:alpha val="43137"/>
                    </a:srgbClr>
                  </a:outerShdw>
                </a:effectLst>
                <a:latin typeface="Calibri" panose="020F0502020204030204" pitchFamily="34" charset="0"/>
                <a:cs typeface="Tahoma" panose="020B0604030504040204" pitchFamily="34" charset="0"/>
              </a:rPr>
              <a:t>: </a:t>
            </a:r>
          </a:p>
          <a:p>
            <a:pPr eaLnBrk="1" hangingPunct="1">
              <a:spcBef>
                <a:spcPct val="50000"/>
              </a:spcBef>
              <a:defRPr/>
            </a:pPr>
            <a:endParaRPr lang="en-US" altLang="es-MX" sz="800" b="1" dirty="0">
              <a:solidFill>
                <a:schemeClr val="tx1"/>
              </a:solidFill>
              <a:latin typeface="Calibri" panose="020F0502020204030204" pitchFamily="34" charset="0"/>
              <a:cs typeface="Tahoma" panose="020B0604030504040204" pitchFamily="34" charset="0"/>
            </a:endParaRPr>
          </a:p>
          <a:p>
            <a:pPr marL="342900" indent="-342900" eaLnBrk="1" hangingPunct="1">
              <a:spcBef>
                <a:spcPct val="50000"/>
              </a:spcBef>
              <a:buClr>
                <a:srgbClr val="FFFF00"/>
              </a:buClr>
              <a:buFontTx/>
              <a:buBlip>
                <a:blip r:embed="rId2"/>
              </a:buBlip>
              <a:defRPr/>
            </a:pPr>
            <a:r>
              <a:rPr lang="en-US"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Capture, label and store sample data manually or automatically.</a:t>
            </a:r>
            <a:r>
              <a:rPr lang="es-ES" altLang="es-MX" sz="2000" b="1" dirty="0">
                <a:solidFill>
                  <a:schemeClr val="tx1"/>
                </a:solidFill>
                <a:latin typeface="Calibri" panose="020F0502020204030204" pitchFamily="34" charset="0"/>
                <a:ea typeface="Tahoma" panose="020B0604030504040204" pitchFamily="34" charset="0"/>
                <a:cs typeface="Calibri" panose="020F0502020204030204" pitchFamily="34" charset="0"/>
              </a:rPr>
              <a:t> </a:t>
            </a:r>
          </a:p>
          <a:p>
            <a:pPr marL="342900" indent="-342900" eaLnBrk="1" hangingPunct="1">
              <a:spcBef>
                <a:spcPct val="50000"/>
              </a:spcBef>
              <a:buFontTx/>
              <a:buBlip>
                <a:blip r:embed="rId2"/>
              </a:buBlip>
              <a:defRPr/>
            </a:pP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Process</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Capability</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Study</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t>
            </a:r>
            <a:endParaRPr lang="en-U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spcBef>
                <a:spcPct val="50000"/>
              </a:spcBef>
              <a:buFontTx/>
              <a:buBlip>
                <a:blip r:embed="rId2"/>
              </a:buBlip>
              <a:defRPr/>
            </a:pPr>
            <a:r>
              <a:rPr lang="en-US"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Monitor variables and attributes of the process with Control charts.</a:t>
            </a:r>
            <a:r>
              <a:rPr lang="es-E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endParaRPr lang="en-U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spcBef>
                <a:spcPct val="50000"/>
              </a:spcBef>
              <a:buFontTx/>
              <a:buBlip>
                <a:blip r:embed="rId2"/>
              </a:buBlip>
              <a:defRPr/>
            </a:pP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Pareto chart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for</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problem</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analysis</a:t>
            </a:r>
            <a:r>
              <a:rPr lang="es-E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t>
            </a:r>
            <a:endParaRPr lang="en-U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endParaRPr>
          </a:p>
          <a:p>
            <a:pPr marL="342900" indent="-342900" eaLnBrk="1" hangingPunct="1">
              <a:spcBef>
                <a:spcPct val="50000"/>
              </a:spcBef>
              <a:buFontTx/>
              <a:buBlip>
                <a:blip r:embed="rId2"/>
              </a:buBlip>
              <a:defRPr/>
            </a:pP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Standard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Acceptance</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Sampling</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t>
            </a:r>
            <a:r>
              <a:rPr lang="es-E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p>
          <a:p>
            <a:pPr marL="342900" indent="-342900" eaLnBrk="1" hangingPunct="1">
              <a:spcBef>
                <a:spcPct val="50000"/>
              </a:spcBef>
              <a:buFontTx/>
              <a:buBlip>
                <a:blip r:embed="rId2"/>
              </a:buBlip>
              <a:defRPr/>
            </a:pPr>
            <a:r>
              <a:rPr lang="en-US"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Scatter diagram to study correlation between variables.</a:t>
            </a:r>
            <a:r>
              <a:rPr lang="es-E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p>
          <a:p>
            <a:pPr marL="342900" indent="-342900" eaLnBrk="1" hangingPunct="1">
              <a:spcBef>
                <a:spcPct val="50000"/>
              </a:spcBef>
              <a:buFontTx/>
              <a:buBlip>
                <a:blip r:embed="rId2"/>
              </a:buBlip>
              <a:defRPr/>
            </a:pP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Production</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log</a:t>
            </a:r>
            <a:r>
              <a:rPr lang="es-E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p>
          <a:p>
            <a:pPr marL="342900" indent="-342900" eaLnBrk="1" hangingPunct="1">
              <a:spcBef>
                <a:spcPct val="50000"/>
              </a:spcBef>
              <a:buFontTx/>
              <a:buBlip>
                <a:blip r:embed="rId2"/>
              </a:buBlip>
              <a:defRPr/>
            </a:pPr>
            <a:r>
              <a:rPr lang="es-ES" alt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Summary</a:t>
            </a:r>
            <a:r>
              <a:rPr lang="es-E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Reports</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of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quality</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indexes.</a:t>
            </a:r>
            <a:r>
              <a:rPr lang="es-ES" alt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p>
          <a:p>
            <a:pPr marL="342900" indent="-342900" eaLnBrk="1" hangingPunct="1">
              <a:spcBef>
                <a:spcPct val="50000"/>
              </a:spcBef>
              <a:buFontTx/>
              <a:buBlip>
                <a:blip r:embed="rId2"/>
              </a:buBlip>
              <a:defRPr/>
            </a:pP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Quality</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 </a:t>
            </a:r>
            <a:r>
              <a:rPr lang="es-MX" sz="2000" b="1" dirty="0" err="1">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Certificates</a:t>
            </a:r>
            <a:r>
              <a:rPr lang="es-MX" sz="2000" b="1" dirty="0">
                <a:solidFill>
                  <a:schemeClr val="tx1"/>
                </a:solidFill>
                <a:effectLst>
                  <a:outerShdw blurRad="38100" dist="38100" dir="2700000" algn="tl">
                    <a:srgbClr val="000000">
                      <a:alpha val="43137"/>
                    </a:srgbClr>
                  </a:outerShdw>
                </a:effectLst>
                <a:latin typeface="Calibri" panose="020F0502020204030204" pitchFamily="34" charset="0"/>
                <a:ea typeface="Tahoma" panose="020B0604030504040204" pitchFamily="34" charset="0"/>
                <a:cs typeface="Calibri" panose="020F0502020204030204" pitchFamily="34" charset="0"/>
              </a:rPr>
              <a:t>.</a:t>
            </a:r>
            <a:r>
              <a:rPr lang="es-ES" altLang="es-MX" sz="2000" b="1" dirty="0">
                <a:solidFill>
                  <a:schemeClr val="tx1"/>
                </a:solidFill>
                <a:latin typeface="Calibri" panose="020F0502020204030204" pitchFamily="34" charset="0"/>
                <a:cs typeface="Calibri" panose="020F0502020204030204" pitchFamily="34" charset="0"/>
              </a:rPr>
              <a:t> </a:t>
            </a:r>
          </a:p>
        </p:txBody>
      </p:sp>
      <p:sp>
        <p:nvSpPr>
          <p:cNvPr id="3" name="Medio marco 2"/>
          <p:cNvSpPr/>
          <p:nvPr/>
        </p:nvSpPr>
        <p:spPr>
          <a:xfrm>
            <a:off x="323528" y="188640"/>
            <a:ext cx="8496944"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5" name="Grupo 4"/>
          <p:cNvGrpSpPr/>
          <p:nvPr/>
        </p:nvGrpSpPr>
        <p:grpSpPr>
          <a:xfrm>
            <a:off x="179512" y="44624"/>
            <a:ext cx="609866" cy="698594"/>
            <a:chOff x="395536" y="260648"/>
            <a:chExt cx="609866" cy="698594"/>
          </a:xfrm>
        </p:grpSpPr>
        <p:grpSp>
          <p:nvGrpSpPr>
            <p:cNvPr id="6" name="Grupo 5"/>
            <p:cNvGrpSpPr/>
            <p:nvPr/>
          </p:nvGrpSpPr>
          <p:grpSpPr>
            <a:xfrm>
              <a:off x="395536" y="371285"/>
              <a:ext cx="144016" cy="587957"/>
              <a:chOff x="1087834" y="836712"/>
              <a:chExt cx="169466" cy="587957"/>
            </a:xfrm>
          </p:grpSpPr>
          <p:sp>
            <p:nvSpPr>
              <p:cNvPr id="9" name="Rectángulo 8"/>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 name="Imagen 9"/>
              <p:cNvPicPr>
                <a:picLocks noChangeAspect="1"/>
              </p:cNvPicPr>
              <p:nvPr/>
            </p:nvPicPr>
            <p:blipFill>
              <a:blip r:embed="rId3"/>
              <a:stretch>
                <a:fillRect/>
              </a:stretch>
            </p:blipFill>
            <p:spPr>
              <a:xfrm rot="16200000">
                <a:off x="943811" y="1109425"/>
                <a:ext cx="450925" cy="162876"/>
              </a:xfrm>
              <a:prstGeom prst="rect">
                <a:avLst/>
              </a:prstGeom>
            </p:spPr>
          </p:pic>
        </p:grpSp>
        <p:pic>
          <p:nvPicPr>
            <p:cNvPr id="7" name="Imagen 6"/>
            <p:cNvPicPr>
              <a:picLocks noChangeAspect="1"/>
            </p:cNvPicPr>
            <p:nvPr/>
          </p:nvPicPr>
          <p:blipFill>
            <a:blip r:embed="rId4"/>
            <a:stretch>
              <a:fillRect/>
            </a:stretch>
          </p:blipFill>
          <p:spPr>
            <a:xfrm>
              <a:off x="521921" y="260648"/>
              <a:ext cx="483481" cy="144016"/>
            </a:xfrm>
            <a:prstGeom prst="rect">
              <a:avLst/>
            </a:prstGeom>
          </p:spPr>
        </p:pic>
        <p:sp>
          <p:nvSpPr>
            <p:cNvPr id="8" name="Combinar 7"/>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1000"/>
                                  </p:stCondLst>
                                  <p:childTnLst>
                                    <p:set>
                                      <p:cBhvr>
                                        <p:cTn id="6" dur="1" fill="hold">
                                          <p:stCondLst>
                                            <p:cond delay="0"/>
                                          </p:stCondLst>
                                        </p:cTn>
                                        <p:tgtEl>
                                          <p:spTgt spid="1029"/>
                                        </p:tgtEl>
                                        <p:attrNameLst>
                                          <p:attrName>style.visibility</p:attrName>
                                        </p:attrNameLst>
                                      </p:cBhvr>
                                      <p:to>
                                        <p:strVal val="visible"/>
                                      </p:to>
                                    </p:set>
                                    <p:animEffect transition="in" filter="blinds(vertical)">
                                      <p:cBhvr>
                                        <p:cTn id="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331640" y="980728"/>
            <a:ext cx="6934200" cy="5170646"/>
          </a:xfrm>
          <a:prstGeom prst="rect">
            <a:avLst/>
          </a:prstGeom>
          <a:solidFill>
            <a:srgbClr val="6699FF">
              <a:alpha val="50195"/>
            </a:srgbClr>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marL="0" indent="0" eaLnBrk="1" hangingPunct="1">
              <a:spcBef>
                <a:spcPct val="50000"/>
              </a:spcBef>
              <a:buClr>
                <a:srgbClr val="C00000"/>
              </a:buClr>
              <a:buSzTx/>
              <a:buNone/>
            </a:pPr>
            <a:r>
              <a:rPr lang="es-MX" sz="1800" b="1" dirty="0">
                <a:latin typeface="Tahoma" panose="020B0604030504040204" pitchFamily="34" charset="0"/>
                <a:ea typeface="Tahoma" panose="020B0604030504040204" pitchFamily="34" charset="0"/>
                <a:cs typeface="Tahoma" panose="020B0604030504040204" pitchFamily="34" charset="0"/>
              </a:rPr>
              <a:t>General </a:t>
            </a:r>
            <a:r>
              <a:rPr lang="es-MX" sz="1800" b="1" dirty="0" err="1">
                <a:latin typeface="Tahoma" panose="020B0604030504040204" pitchFamily="34" charset="0"/>
                <a:ea typeface="Tahoma" panose="020B0604030504040204" pitchFamily="34" charset="0"/>
                <a:cs typeface="Tahoma" panose="020B0604030504040204" pitchFamily="34" charset="0"/>
              </a:rPr>
              <a:t>Characteristics</a:t>
            </a:r>
            <a:r>
              <a:rPr lang="es-MX" sz="1800" b="1" dirty="0">
                <a:latin typeface="Tahoma" panose="020B0604030504040204" pitchFamily="34" charset="0"/>
                <a:ea typeface="Tahoma" panose="020B0604030504040204" pitchFamily="34" charset="0"/>
                <a:cs typeface="Tahoma" panose="020B0604030504040204" pitchFamily="34" charset="0"/>
              </a:rPr>
              <a:t> of SuperCEP </a:t>
            </a:r>
            <a:r>
              <a:rPr lang="es-ES" altLang="es-MX" sz="1800" b="1" dirty="0">
                <a:latin typeface="Tahoma" panose="020B0604030504040204" pitchFamily="34" charset="0"/>
                <a:ea typeface="Tahoma" panose="020B0604030504040204" pitchFamily="34" charset="0"/>
                <a:cs typeface="Tahoma" panose="020B0604030504040204" pitchFamily="34" charset="0"/>
              </a:rPr>
              <a:t>:</a:t>
            </a:r>
            <a:endParaRPr lang="en-US" altLang="es-MX" sz="18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Graphical environment very easy to use</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Ongoing training and user support</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MX" sz="1600" b="1" dirty="0">
                <a:latin typeface="Tahoma" panose="020B0604030504040204" pitchFamily="34" charset="0"/>
                <a:ea typeface="Tahoma" panose="020B0604030504040204" pitchFamily="34" charset="0"/>
                <a:cs typeface="Tahoma" panose="020B0604030504040204" pitchFamily="34" charset="0"/>
              </a:rPr>
              <a:t>High </a:t>
            </a:r>
            <a:r>
              <a:rPr lang="es-MX" sz="1600" b="1" dirty="0" err="1">
                <a:latin typeface="Tahoma" panose="020B0604030504040204" pitchFamily="34" charset="0"/>
                <a:ea typeface="Tahoma" panose="020B0604030504040204" pitchFamily="34" charset="0"/>
                <a:cs typeface="Tahoma" panose="020B0604030504040204" pitchFamily="34" charset="0"/>
              </a:rPr>
              <a:t>volume</a:t>
            </a:r>
            <a:r>
              <a:rPr lang="es-MX" sz="1600" b="1" dirty="0">
                <a:latin typeface="Tahoma" panose="020B0604030504040204" pitchFamily="34" charset="0"/>
                <a:ea typeface="Tahoma" panose="020B0604030504040204" pitchFamily="34" charset="0"/>
                <a:cs typeface="Tahoma" panose="020B0604030504040204" pitchFamily="34" charset="0"/>
              </a:rPr>
              <a:t> data </a:t>
            </a:r>
            <a:r>
              <a:rPr lang="es-MX" sz="1600" b="1" dirty="0" err="1">
                <a:latin typeface="Tahoma" panose="020B0604030504040204" pitchFamily="34" charset="0"/>
                <a:ea typeface="Tahoma" panose="020B0604030504040204" pitchFamily="34" charset="0"/>
                <a:cs typeface="Tahoma" panose="020B0604030504040204" pitchFamily="34" charset="0"/>
              </a:rPr>
              <a:t>storage</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MX" sz="1600" b="1" dirty="0" err="1">
                <a:latin typeface="Tahoma" panose="020B0604030504040204" pitchFamily="34" charset="0"/>
                <a:ea typeface="Tahoma" panose="020B0604030504040204" pitchFamily="34" charset="0"/>
                <a:cs typeface="Tahoma" panose="020B0604030504040204" pitchFamily="34" charset="0"/>
              </a:rPr>
              <a:t>Import</a:t>
            </a:r>
            <a:r>
              <a:rPr lang="es-MX" sz="1600" b="1" dirty="0">
                <a:latin typeface="Tahoma" panose="020B0604030504040204" pitchFamily="34" charset="0"/>
                <a:ea typeface="Tahoma" panose="020B0604030504040204" pitchFamily="34" charset="0"/>
                <a:cs typeface="Tahoma" panose="020B0604030504040204" pitchFamily="34" charset="0"/>
              </a:rPr>
              <a:t> and </a:t>
            </a:r>
            <a:r>
              <a:rPr lang="es-MX" sz="1600" b="1" dirty="0" err="1">
                <a:latin typeface="Tahoma" panose="020B0604030504040204" pitchFamily="34" charset="0"/>
                <a:ea typeface="Tahoma" panose="020B0604030504040204" pitchFamily="34" charset="0"/>
                <a:cs typeface="Tahoma" panose="020B0604030504040204" pitchFamily="34" charset="0"/>
              </a:rPr>
              <a:t>export</a:t>
            </a:r>
            <a:r>
              <a:rPr lang="es-MX" sz="1600" b="1" dirty="0">
                <a:latin typeface="Tahoma" panose="020B0604030504040204" pitchFamily="34" charset="0"/>
                <a:ea typeface="Tahoma" panose="020B0604030504040204" pitchFamily="34" charset="0"/>
                <a:cs typeface="Tahoma" panose="020B0604030504040204" pitchFamily="34" charset="0"/>
              </a:rPr>
              <a:t> data</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Settable usage levels and operator data access</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Connectivity with lab and process measurement equipment</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Operates on any PC with Windows</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Shares information over networks</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Prints with high resolution black and white or color</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Operation and Charts in English and 6 more languages</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Modular growth and corporate licenses</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n-US" sz="1600" b="1" dirty="0">
                <a:latin typeface="Tahoma" panose="020B0604030504040204" pitchFamily="34" charset="0"/>
                <a:ea typeface="Tahoma" panose="020B0604030504040204" pitchFamily="34" charset="0"/>
                <a:cs typeface="Tahoma" panose="020B0604030504040204" pitchFamily="34" charset="0"/>
              </a:rPr>
              <a:t>Version updates at low cost</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n-US" altLang="es-MX" sz="1600" b="1"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Clr>
                <a:srgbClr val="C00000"/>
              </a:buClr>
              <a:buSzTx/>
              <a:buFont typeface="Wingdings 2" panose="05020102010507070707" pitchFamily="18" charset="2"/>
              <a:buChar char=""/>
            </a:pPr>
            <a:r>
              <a:rPr lang="es-MX" sz="1600" b="1" dirty="0" err="1">
                <a:latin typeface="Tahoma" panose="020B0604030504040204" pitchFamily="34" charset="0"/>
                <a:ea typeface="Tahoma" panose="020B0604030504040204" pitchFamily="34" charset="0"/>
                <a:cs typeface="Tahoma" panose="020B0604030504040204" pitchFamily="34" charset="0"/>
              </a:rPr>
              <a:t>Supported</a:t>
            </a:r>
            <a:r>
              <a:rPr lang="es-MX" sz="1600" b="1" dirty="0">
                <a:latin typeface="Tahoma" panose="020B0604030504040204" pitchFamily="34" charset="0"/>
                <a:ea typeface="Tahoma" panose="020B0604030504040204" pitchFamily="34" charset="0"/>
                <a:cs typeface="Tahoma" panose="020B0604030504040204" pitchFamily="34" charset="0"/>
              </a:rPr>
              <a:t> </a:t>
            </a:r>
            <a:r>
              <a:rPr lang="es-MX" sz="1600" b="1" dirty="0" err="1">
                <a:latin typeface="Tahoma" panose="020B0604030504040204" pitchFamily="34" charset="0"/>
                <a:ea typeface="Tahoma" panose="020B0604030504040204" pitchFamily="34" charset="0"/>
                <a:cs typeface="Tahoma" panose="020B0604030504040204" pitchFamily="34" charset="0"/>
              </a:rPr>
              <a:t>by</a:t>
            </a:r>
            <a:r>
              <a:rPr lang="es-MX" sz="1600" b="1" dirty="0">
                <a:latin typeface="Tahoma" panose="020B0604030504040204" pitchFamily="34" charset="0"/>
                <a:ea typeface="Tahoma" panose="020B0604030504040204" pitchFamily="34" charset="0"/>
                <a:cs typeface="Tahoma" panose="020B0604030504040204" pitchFamily="34" charset="0"/>
              </a:rPr>
              <a:t> </a:t>
            </a:r>
            <a:r>
              <a:rPr lang="es-MX" sz="1600" b="1" dirty="0" err="1">
                <a:latin typeface="Tahoma" panose="020B0604030504040204" pitchFamily="34" charset="0"/>
                <a:ea typeface="Tahoma" panose="020B0604030504040204" pitchFamily="34" charset="0"/>
                <a:cs typeface="Tahoma" panose="020B0604030504040204" pitchFamily="34" charset="0"/>
              </a:rPr>
              <a:t>international</a:t>
            </a:r>
            <a:r>
              <a:rPr lang="es-MX" sz="1600" b="1" dirty="0">
                <a:latin typeface="Tahoma" panose="020B0604030504040204" pitchFamily="34" charset="0"/>
                <a:ea typeface="Tahoma" panose="020B0604030504040204" pitchFamily="34" charset="0"/>
                <a:cs typeface="Tahoma" panose="020B0604030504040204" pitchFamily="34" charset="0"/>
              </a:rPr>
              <a:t> </a:t>
            </a:r>
            <a:r>
              <a:rPr lang="es-MX" sz="1600" b="1" dirty="0" err="1">
                <a:latin typeface="Tahoma" panose="020B0604030504040204" pitchFamily="34" charset="0"/>
                <a:ea typeface="Tahoma" panose="020B0604030504040204" pitchFamily="34" charset="0"/>
                <a:cs typeface="Tahoma" panose="020B0604030504040204" pitchFamily="34" charset="0"/>
              </a:rPr>
              <a:t>standards</a:t>
            </a:r>
            <a:r>
              <a:rPr lang="es-ES" altLang="es-MX" sz="1600" b="1" dirty="0">
                <a:latin typeface="Tahoma" panose="020B0604030504040204" pitchFamily="34" charset="0"/>
                <a:ea typeface="Tahoma" panose="020B0604030504040204" pitchFamily="34" charset="0"/>
                <a:cs typeface="Tahoma" panose="020B0604030504040204" pitchFamily="34" charset="0"/>
              </a:rPr>
              <a:t>.</a:t>
            </a:r>
            <a:endParaRPr lang="es-ES" altLang="es-MX" sz="1800" b="1" dirty="0">
              <a:solidFill>
                <a:schemeClr val="folHlink"/>
              </a:solidFill>
              <a:latin typeface="Tahoma" panose="020B0604030504040204" pitchFamily="34" charset="0"/>
              <a:ea typeface="Tahoma" panose="020B0604030504040204" pitchFamily="34" charset="0"/>
              <a:cs typeface="Tahoma" panose="020B0604030504040204" pitchFamily="34" charset="0"/>
            </a:endParaRPr>
          </a:p>
        </p:txBody>
      </p:sp>
      <p:sp>
        <p:nvSpPr>
          <p:cNvPr id="3" name="Medio marco 2"/>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6" name="Grupo 5"/>
          <p:cNvGrpSpPr/>
          <p:nvPr/>
        </p:nvGrpSpPr>
        <p:grpSpPr>
          <a:xfrm>
            <a:off x="107504" y="44624"/>
            <a:ext cx="609866" cy="698594"/>
            <a:chOff x="395536" y="260648"/>
            <a:chExt cx="609866" cy="698594"/>
          </a:xfrm>
        </p:grpSpPr>
        <p:grpSp>
          <p:nvGrpSpPr>
            <p:cNvPr id="7" name="Grupo 6"/>
            <p:cNvGrpSpPr/>
            <p:nvPr/>
          </p:nvGrpSpPr>
          <p:grpSpPr>
            <a:xfrm>
              <a:off x="395536" y="371285"/>
              <a:ext cx="144016" cy="587957"/>
              <a:chOff x="1087834" y="836712"/>
              <a:chExt cx="169466" cy="587957"/>
            </a:xfrm>
          </p:grpSpPr>
          <p:sp>
            <p:nvSpPr>
              <p:cNvPr id="10" name="Rectángulo 9"/>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2"/>
              <a:stretch>
                <a:fillRect/>
              </a:stretch>
            </p:blipFill>
            <p:spPr>
              <a:xfrm rot="16200000">
                <a:off x="943811" y="1109425"/>
                <a:ext cx="450925" cy="162876"/>
              </a:xfrm>
              <a:prstGeom prst="rect">
                <a:avLst/>
              </a:prstGeom>
            </p:spPr>
          </p:pic>
        </p:grpSp>
        <p:pic>
          <p:nvPicPr>
            <p:cNvPr id="8" name="Imagen 7"/>
            <p:cNvPicPr>
              <a:picLocks noChangeAspect="1"/>
            </p:cNvPicPr>
            <p:nvPr/>
          </p:nvPicPr>
          <p:blipFill>
            <a:blip r:embed="rId3"/>
            <a:stretch>
              <a:fillRect/>
            </a:stretch>
          </p:blipFill>
          <p:spPr>
            <a:xfrm>
              <a:off x="521921" y="260648"/>
              <a:ext cx="483481" cy="144016"/>
            </a:xfrm>
            <a:prstGeom prst="rect">
              <a:avLst/>
            </a:prstGeom>
          </p:spPr>
        </p:pic>
        <p:sp>
          <p:nvSpPr>
            <p:cNvPr id="9" name="Combinar 8"/>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386"/>
                                        </p:tgtEl>
                                        <p:attrNameLst>
                                          <p:attrName>style.visibility</p:attrName>
                                        </p:attrNameLst>
                                      </p:cBhvr>
                                      <p:to>
                                        <p:strVal val="visible"/>
                                      </p:to>
                                    </p:set>
                                    <p:animEffect transition="in" filter="wipe(up)">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1026"/>
          <p:cNvSpPr txBox="1">
            <a:spLocks noChangeArrowheads="1"/>
          </p:cNvSpPr>
          <p:nvPr/>
        </p:nvSpPr>
        <p:spPr bwMode="auto">
          <a:xfrm>
            <a:off x="1259632" y="523774"/>
            <a:ext cx="69127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n-US" sz="1800" b="1" dirty="0">
                <a:solidFill>
                  <a:schemeClr val="accent3">
                    <a:lumMod val="60000"/>
                    <a:lumOff val="40000"/>
                  </a:schemeClr>
                </a:solidFill>
              </a:rPr>
              <a:t>Through Inspection Spreadsheets quality data samples are captured, tagged, sorted and stored</a:t>
            </a:r>
            <a:r>
              <a:rPr lang="es-ES" altLang="es-MX" sz="1800" b="1" dirty="0">
                <a:solidFill>
                  <a:schemeClr val="accent3">
                    <a:lumMod val="20000"/>
                    <a:lumOff val="80000"/>
                  </a:schemeClr>
                </a:solidFill>
                <a:cs typeface="Tahoma" panose="020B0604030504040204" pitchFamily="34" charset="0"/>
              </a:rPr>
              <a:t>.</a:t>
            </a:r>
            <a:endParaRPr lang="es-ES" altLang="es-MX" sz="1800" b="1" dirty="0">
              <a:solidFill>
                <a:schemeClr val="accent3">
                  <a:lumMod val="20000"/>
                  <a:lumOff val="80000"/>
                </a:schemeClr>
              </a:solidFill>
              <a:latin typeface="Times New Roman" panose="02020603050405020304" pitchFamily="18" charset="0"/>
            </a:endParaRPr>
          </a:p>
        </p:txBody>
      </p:sp>
      <p:sp>
        <p:nvSpPr>
          <p:cNvPr id="5" name="Medio marco 4"/>
          <p:cNvSpPr/>
          <p:nvPr/>
        </p:nvSpPr>
        <p:spPr>
          <a:xfrm>
            <a:off x="251520" y="188640"/>
            <a:ext cx="8568952" cy="6408712"/>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6" name="Grupo 5"/>
          <p:cNvGrpSpPr/>
          <p:nvPr/>
        </p:nvGrpSpPr>
        <p:grpSpPr>
          <a:xfrm>
            <a:off x="107504" y="44624"/>
            <a:ext cx="609866" cy="698594"/>
            <a:chOff x="395536" y="260648"/>
            <a:chExt cx="609866" cy="698594"/>
          </a:xfrm>
        </p:grpSpPr>
        <p:grpSp>
          <p:nvGrpSpPr>
            <p:cNvPr id="7" name="Grupo 6"/>
            <p:cNvGrpSpPr/>
            <p:nvPr/>
          </p:nvGrpSpPr>
          <p:grpSpPr>
            <a:xfrm>
              <a:off x="395536" y="371285"/>
              <a:ext cx="144016" cy="587957"/>
              <a:chOff x="1087834" y="836712"/>
              <a:chExt cx="169466" cy="587957"/>
            </a:xfrm>
          </p:grpSpPr>
          <p:sp>
            <p:nvSpPr>
              <p:cNvPr id="10" name="Rectángulo 9"/>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p:cNvPicPr>
                <a:picLocks noChangeAspect="1"/>
              </p:cNvPicPr>
              <p:nvPr/>
            </p:nvPicPr>
            <p:blipFill>
              <a:blip r:embed="rId2"/>
              <a:stretch>
                <a:fillRect/>
              </a:stretch>
            </p:blipFill>
            <p:spPr>
              <a:xfrm rot="16200000">
                <a:off x="943811" y="1109425"/>
                <a:ext cx="450925" cy="162876"/>
              </a:xfrm>
              <a:prstGeom prst="rect">
                <a:avLst/>
              </a:prstGeom>
            </p:spPr>
          </p:pic>
        </p:grpSp>
        <p:pic>
          <p:nvPicPr>
            <p:cNvPr id="8" name="Imagen 7"/>
            <p:cNvPicPr>
              <a:picLocks noChangeAspect="1"/>
            </p:cNvPicPr>
            <p:nvPr/>
          </p:nvPicPr>
          <p:blipFill>
            <a:blip r:embed="rId3"/>
            <a:stretch>
              <a:fillRect/>
            </a:stretch>
          </p:blipFill>
          <p:spPr>
            <a:xfrm>
              <a:off x="521921" y="260648"/>
              <a:ext cx="483481" cy="144016"/>
            </a:xfrm>
            <a:prstGeom prst="rect">
              <a:avLst/>
            </a:prstGeom>
          </p:spPr>
        </p:pic>
        <p:sp>
          <p:nvSpPr>
            <p:cNvPr id="9" name="Combinar 8"/>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pic>
        <p:nvPicPr>
          <p:cNvPr id="2" name="Imagen 1">
            <a:extLst>
              <a:ext uri="{FF2B5EF4-FFF2-40B4-BE49-F238E27FC236}">
                <a16:creationId xmlns:a16="http://schemas.microsoft.com/office/drawing/2014/main" id="{80B9ADC5-2601-419E-B530-78AF18427369}"/>
              </a:ext>
            </a:extLst>
          </p:cNvPr>
          <p:cNvPicPr>
            <a:picLocks noChangeAspect="1"/>
          </p:cNvPicPr>
          <p:nvPr/>
        </p:nvPicPr>
        <p:blipFill>
          <a:blip r:embed="rId4"/>
          <a:stretch>
            <a:fillRect/>
          </a:stretch>
        </p:blipFill>
        <p:spPr>
          <a:xfrm>
            <a:off x="549540" y="1505239"/>
            <a:ext cx="8385470" cy="4678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iterate type="wd">
                                    <p:tmPct val="82456"/>
                                  </p:iterate>
                                  <p:childTnLst>
                                    <p:set>
                                      <p:cBhvr>
                                        <p:cTn id="6" dur="1" fill="hold">
                                          <p:stCondLst>
                                            <p:cond delay="0"/>
                                          </p:stCondLst>
                                        </p:cTn>
                                        <p:tgtEl>
                                          <p:spTgt spid="17410"/>
                                        </p:tgtEl>
                                        <p:attrNameLst>
                                          <p:attrName>style.visibility</p:attrName>
                                        </p:attrNameLst>
                                      </p:cBhvr>
                                      <p:to>
                                        <p:strVal val="visible"/>
                                      </p:to>
                                    </p:set>
                                    <p:animEffect transition="in" filter="strips(downRight)">
                                      <p:cBhvr>
                                        <p:cTn id="7" dur="3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B671DA1-FF0B-4266-AF29-D8F16E283DBA}"/>
              </a:ext>
            </a:extLst>
          </p:cNvPr>
          <p:cNvPicPr>
            <a:picLocks noChangeAspect="1"/>
          </p:cNvPicPr>
          <p:nvPr/>
        </p:nvPicPr>
        <p:blipFill>
          <a:blip r:embed="rId2"/>
          <a:stretch>
            <a:fillRect/>
          </a:stretch>
        </p:blipFill>
        <p:spPr>
          <a:xfrm>
            <a:off x="312859" y="836712"/>
            <a:ext cx="8185779" cy="4567066"/>
          </a:xfrm>
          <a:prstGeom prst="rect">
            <a:avLst/>
          </a:prstGeom>
        </p:spPr>
      </p:pic>
      <p:sp>
        <p:nvSpPr>
          <p:cNvPr id="3076" name="AutoShape 4"/>
          <p:cNvSpPr>
            <a:spLocks noChangeArrowheads="1"/>
          </p:cNvSpPr>
          <p:nvPr/>
        </p:nvSpPr>
        <p:spPr bwMode="auto">
          <a:xfrm rot="-7411928">
            <a:off x="2795588" y="1652588"/>
            <a:ext cx="1017587" cy="249237"/>
          </a:xfrm>
          <a:custGeom>
            <a:avLst/>
            <a:gdLst>
              <a:gd name="T0" fmla="*/ 1693823970 w 21600"/>
              <a:gd name="T1" fmla="*/ 0 h 21600"/>
              <a:gd name="T2" fmla="*/ 0 w 21600"/>
              <a:gd name="T3" fmla="*/ 16592111 h 21600"/>
              <a:gd name="T4" fmla="*/ 1693823970 w 21600"/>
              <a:gd name="T5" fmla="*/ 33184095 h 21600"/>
              <a:gd name="T6" fmla="*/ 2147483646 w 21600"/>
              <a:gd name="T7" fmla="*/ 1659211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s-MX"/>
          </a:p>
        </p:txBody>
      </p:sp>
      <p:sp>
        <p:nvSpPr>
          <p:cNvPr id="3077" name="Text Box 5"/>
          <p:cNvSpPr txBox="1">
            <a:spLocks noChangeArrowheads="1"/>
          </p:cNvSpPr>
          <p:nvPr/>
        </p:nvSpPr>
        <p:spPr bwMode="auto">
          <a:xfrm>
            <a:off x="827584" y="2362200"/>
            <a:ext cx="3645024" cy="104644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eaLnBrk="1" hangingPunct="1">
              <a:spcBef>
                <a:spcPct val="50000"/>
              </a:spcBef>
              <a:buClrTx/>
              <a:buSzTx/>
              <a:buFontTx/>
              <a:buNone/>
            </a:pPr>
            <a:r>
              <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rPr>
              <a:t>The entrance to each sheet is granted to users according to their level of access and specific need. In this way the data integrity is protected and the system operation is facilitated</a:t>
            </a:r>
            <a:r>
              <a:rPr lang="es-ES" altLang="es-MX" sz="1200" b="1" dirty="0">
                <a:solidFill>
                  <a:schemeClr val="bg1"/>
                </a:solidFill>
                <a:latin typeface="Tahoma" panose="020B0604030504040204" pitchFamily="34" charset="0"/>
                <a:cs typeface="Tahoma" panose="020B0604030504040204" pitchFamily="34" charset="0"/>
              </a:rPr>
              <a:t>.</a:t>
            </a:r>
            <a:r>
              <a:rPr lang="es-ES" altLang="es-MX" sz="1400" b="1" dirty="0">
                <a:solidFill>
                  <a:schemeClr val="bg1"/>
                </a:solidFill>
                <a:latin typeface="Tahoma" panose="020B0604030504040204" pitchFamily="34" charset="0"/>
              </a:rPr>
              <a:t> </a:t>
            </a:r>
          </a:p>
        </p:txBody>
      </p:sp>
      <p:sp>
        <p:nvSpPr>
          <p:cNvPr id="3078" name="Text Box 6"/>
          <p:cNvSpPr txBox="1">
            <a:spLocks noChangeArrowheads="1"/>
          </p:cNvSpPr>
          <p:nvPr/>
        </p:nvSpPr>
        <p:spPr bwMode="auto">
          <a:xfrm>
            <a:off x="4608004" y="2362200"/>
            <a:ext cx="3314700" cy="1015663"/>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200" b="1" dirty="0">
                <a:solidFill>
                  <a:schemeClr val="bg1"/>
                </a:solidFill>
                <a:latin typeface="Tahoma" panose="020B0604030504040204" pitchFamily="34" charset="0"/>
                <a:cs typeface="Tahoma" panose="020B0604030504040204" pitchFamily="34" charset="0"/>
              </a:rPr>
              <a:t>In the header of each sheet its identification is displayed:</a:t>
            </a:r>
          </a:p>
          <a:p>
            <a:pPr algn="ctr" eaLnBrk="1" hangingPunct="1">
              <a:spcBef>
                <a:spcPct val="50000"/>
              </a:spcBef>
              <a:buClrTx/>
              <a:buSzTx/>
              <a:buFontTx/>
              <a:buNone/>
            </a:pPr>
            <a:br>
              <a:rPr lang="en-US" sz="800" b="1" dirty="0">
                <a:solidFill>
                  <a:schemeClr val="bg1"/>
                </a:solidFill>
                <a:latin typeface="Tahoma" panose="020B0604030504040204" pitchFamily="34" charset="0"/>
                <a:cs typeface="Tahoma" panose="020B0604030504040204" pitchFamily="34" charset="0"/>
              </a:rPr>
            </a:br>
            <a:r>
              <a:rPr lang="en-US" sz="1200" b="1" dirty="0">
                <a:solidFill>
                  <a:schemeClr val="bg1"/>
                </a:solidFill>
                <a:latin typeface="Tahoma" panose="020B0604030504040204" pitchFamily="34" charset="0"/>
                <a:cs typeface="Tahoma" panose="020B0604030504040204" pitchFamily="34" charset="0"/>
              </a:rPr>
              <a:t>* User. * Station or Department. * Machine, Line or Area.</a:t>
            </a:r>
            <a:endParaRPr lang="es-ES" altLang="es-MX" sz="1200" b="1" dirty="0">
              <a:solidFill>
                <a:schemeClr val="bg1"/>
              </a:solidFill>
              <a:latin typeface="Tahoma" panose="020B0604030504040204" pitchFamily="34" charset="0"/>
              <a:cs typeface="Tahoma" panose="020B0604030504040204" pitchFamily="34" charset="0"/>
            </a:endParaRPr>
          </a:p>
        </p:txBody>
      </p:sp>
      <p:sp>
        <p:nvSpPr>
          <p:cNvPr id="3079" name="Text Box 7"/>
          <p:cNvSpPr txBox="1">
            <a:spLocks noChangeArrowheads="1"/>
          </p:cNvSpPr>
          <p:nvPr/>
        </p:nvSpPr>
        <p:spPr bwMode="auto">
          <a:xfrm>
            <a:off x="971600" y="4637283"/>
            <a:ext cx="6648400" cy="307777"/>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400" b="1" dirty="0">
                <a:latin typeface="Tahoma" panose="020B0604030504040204" pitchFamily="34" charset="0"/>
                <a:cs typeface="Tahoma" panose="020B0604030504040204" pitchFamily="34" charset="0"/>
              </a:rPr>
              <a:t>The codes and names of these elements are fully configurable.</a:t>
            </a:r>
            <a:endParaRPr lang="es-ES" altLang="es-MX" sz="1400" b="1" dirty="0">
              <a:latin typeface="Tahoma" panose="020B0604030504040204" pitchFamily="34" charset="0"/>
              <a:cs typeface="Tahoma" panose="020B0604030504040204" pitchFamily="34" charset="0"/>
            </a:endParaRPr>
          </a:p>
        </p:txBody>
      </p:sp>
      <p:sp>
        <p:nvSpPr>
          <p:cNvPr id="7" name="Medio marco 6"/>
          <p:cNvSpPr/>
          <p:nvPr/>
        </p:nvSpPr>
        <p:spPr>
          <a:xfrm rot="10800000">
            <a:off x="251520" y="188640"/>
            <a:ext cx="8712968" cy="6480720"/>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9" name="Grupo 8"/>
          <p:cNvGrpSpPr/>
          <p:nvPr/>
        </p:nvGrpSpPr>
        <p:grpSpPr>
          <a:xfrm rot="10800000">
            <a:off x="8498638" y="6114781"/>
            <a:ext cx="609866" cy="698594"/>
            <a:chOff x="395536" y="260648"/>
            <a:chExt cx="609866" cy="698594"/>
          </a:xfrm>
        </p:grpSpPr>
        <p:grpSp>
          <p:nvGrpSpPr>
            <p:cNvPr id="10" name="Grupo 9"/>
            <p:cNvGrpSpPr/>
            <p:nvPr/>
          </p:nvGrpSpPr>
          <p:grpSpPr>
            <a:xfrm>
              <a:off x="395536" y="371285"/>
              <a:ext cx="144016" cy="587957"/>
              <a:chOff x="1087834" y="836712"/>
              <a:chExt cx="169466" cy="587957"/>
            </a:xfrm>
          </p:grpSpPr>
          <p:sp>
            <p:nvSpPr>
              <p:cNvPr id="13" name="Rectángulo 12"/>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1" name="Imagen 10"/>
            <p:cNvPicPr>
              <a:picLocks noChangeAspect="1"/>
            </p:cNvPicPr>
            <p:nvPr/>
          </p:nvPicPr>
          <p:blipFill>
            <a:blip r:embed="rId4"/>
            <a:stretch>
              <a:fillRect/>
            </a:stretch>
          </p:blipFill>
          <p:spPr>
            <a:xfrm>
              <a:off x="521921" y="260648"/>
              <a:ext cx="483481" cy="144016"/>
            </a:xfrm>
            <a:prstGeom prst="rect">
              <a:avLst/>
            </a:prstGeom>
          </p:spPr>
        </p:pic>
        <p:sp>
          <p:nvSpPr>
            <p:cNvPr id="12" name="Combinar 11"/>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076"/>
                                        </p:tgtEl>
                                        <p:attrNameLst>
                                          <p:attrName>style.visibility</p:attrName>
                                        </p:attrNameLst>
                                      </p:cBhvr>
                                      <p:to>
                                        <p:strVal val="visible"/>
                                      </p:to>
                                    </p:set>
                                  </p:childTnLst>
                                </p:cTn>
                              </p:par>
                            </p:childTnLst>
                          </p:cTn>
                        </p:par>
                        <p:par>
                          <p:cTn id="7" fill="hold" nodeType="afterGroup">
                            <p:stCondLst>
                              <p:cond delay="1500"/>
                            </p:stCondLst>
                            <p:childTnLst>
                              <p:par>
                                <p:cTn id="8" presetID="18" presetClass="entr" presetSubtype="12" fill="hold" grpId="0" nodeType="afterEffect">
                                  <p:stCondLst>
                                    <p:cond delay="1000"/>
                                  </p:stCondLst>
                                  <p:childTnLst>
                                    <p:set>
                                      <p:cBhvr>
                                        <p:cTn id="9" dur="1" fill="hold">
                                          <p:stCondLst>
                                            <p:cond delay="0"/>
                                          </p:stCondLst>
                                        </p:cTn>
                                        <p:tgtEl>
                                          <p:spTgt spid="3077"/>
                                        </p:tgtEl>
                                        <p:attrNameLst>
                                          <p:attrName>style.visibility</p:attrName>
                                        </p:attrNameLst>
                                      </p:cBhvr>
                                      <p:to>
                                        <p:strVal val="visible"/>
                                      </p:to>
                                    </p:set>
                                    <p:animEffect transition="in" filter="strips(downLeft)">
                                      <p:cBhvr>
                                        <p:cTn id="10" dur="500"/>
                                        <p:tgtEl>
                                          <p:spTgt spid="3077"/>
                                        </p:tgtEl>
                                      </p:cBhvr>
                                    </p:animEffect>
                                  </p:childTnLst>
                                </p:cTn>
                              </p:par>
                            </p:childTnLst>
                          </p:cTn>
                        </p:par>
                        <p:par>
                          <p:cTn id="11" fill="hold" nodeType="afterGroup">
                            <p:stCondLst>
                              <p:cond delay="3000"/>
                            </p:stCondLst>
                            <p:childTnLst>
                              <p:par>
                                <p:cTn id="12" presetID="18" presetClass="entr" presetSubtype="6" fill="hold" grpId="0" nodeType="afterEffect">
                                  <p:stCondLst>
                                    <p:cond delay="2700"/>
                                  </p:stCondLst>
                                  <p:childTnLst>
                                    <p:set>
                                      <p:cBhvr>
                                        <p:cTn id="13" dur="1" fill="hold">
                                          <p:stCondLst>
                                            <p:cond delay="0"/>
                                          </p:stCondLst>
                                        </p:cTn>
                                        <p:tgtEl>
                                          <p:spTgt spid="3078"/>
                                        </p:tgtEl>
                                        <p:attrNameLst>
                                          <p:attrName>style.visibility</p:attrName>
                                        </p:attrNameLst>
                                      </p:cBhvr>
                                      <p:to>
                                        <p:strVal val="visible"/>
                                      </p:to>
                                    </p:set>
                                    <p:animEffect transition="in" filter="strips(downRight)">
                                      <p:cBhvr>
                                        <p:cTn id="14" dur="600"/>
                                        <p:tgtEl>
                                          <p:spTgt spid="3078"/>
                                        </p:tgtEl>
                                      </p:cBhvr>
                                    </p:animEffect>
                                  </p:childTnLst>
                                </p:cTn>
                              </p:par>
                            </p:childTnLst>
                          </p:cTn>
                        </p:par>
                        <p:par>
                          <p:cTn id="15" fill="hold" nodeType="afterGroup">
                            <p:stCondLst>
                              <p:cond delay="6300"/>
                            </p:stCondLst>
                            <p:childTnLst>
                              <p:par>
                                <p:cTn id="16" presetID="23" presetClass="entr" presetSubtype="16" fill="hold" grpId="0" nodeType="afterEffect">
                                  <p:stCondLst>
                                    <p:cond delay="2000"/>
                                  </p:stCondLst>
                                  <p:childTnLst>
                                    <p:set>
                                      <p:cBhvr>
                                        <p:cTn id="17" dur="1" fill="hold">
                                          <p:stCondLst>
                                            <p:cond delay="0"/>
                                          </p:stCondLst>
                                        </p:cTn>
                                        <p:tgtEl>
                                          <p:spTgt spid="3079"/>
                                        </p:tgtEl>
                                        <p:attrNameLst>
                                          <p:attrName>style.visibility</p:attrName>
                                        </p:attrNameLst>
                                      </p:cBhvr>
                                      <p:to>
                                        <p:strVal val="visible"/>
                                      </p:to>
                                    </p:set>
                                    <p:anim calcmode="lin" valueType="num">
                                      <p:cBhvr>
                                        <p:cTn id="18" dur="500" fill="hold"/>
                                        <p:tgtEl>
                                          <p:spTgt spid="3079"/>
                                        </p:tgtEl>
                                        <p:attrNameLst>
                                          <p:attrName>ppt_w</p:attrName>
                                        </p:attrNameLst>
                                      </p:cBhvr>
                                      <p:tavLst>
                                        <p:tav tm="0">
                                          <p:val>
                                            <p:fltVal val="0"/>
                                          </p:val>
                                        </p:tav>
                                        <p:tav tm="100000">
                                          <p:val>
                                            <p:strVal val="#ppt_w"/>
                                          </p:val>
                                        </p:tav>
                                      </p:tavLst>
                                    </p:anim>
                                    <p:anim calcmode="lin" valueType="num">
                                      <p:cBhvr>
                                        <p:cTn id="19" dur="500" fill="hold"/>
                                        <p:tgtEl>
                                          <p:spTgt spid="30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P spid="3077" grpId="0" animBg="1" autoUpdateAnimBg="0"/>
      <p:bldP spid="3078" grpId="0" animBg="1" autoUpdateAnimBg="0"/>
      <p:bldP spid="307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78EC4DA-3164-406F-8CE0-15DEA93AFCFD}"/>
              </a:ext>
            </a:extLst>
          </p:cNvPr>
          <p:cNvPicPr>
            <a:picLocks noChangeAspect="1"/>
          </p:cNvPicPr>
          <p:nvPr/>
        </p:nvPicPr>
        <p:blipFill>
          <a:blip r:embed="rId2"/>
          <a:stretch>
            <a:fillRect/>
          </a:stretch>
        </p:blipFill>
        <p:spPr>
          <a:xfrm>
            <a:off x="572559" y="980728"/>
            <a:ext cx="8321664" cy="4642326"/>
          </a:xfrm>
          <a:prstGeom prst="rect">
            <a:avLst/>
          </a:prstGeom>
        </p:spPr>
      </p:pic>
      <p:sp>
        <p:nvSpPr>
          <p:cNvPr id="10243" name="AutoShape 3"/>
          <p:cNvSpPr>
            <a:spLocks noChangeArrowheads="1"/>
          </p:cNvSpPr>
          <p:nvPr/>
        </p:nvSpPr>
        <p:spPr bwMode="auto">
          <a:xfrm rot="-1401156">
            <a:off x="3778737" y="1672466"/>
            <a:ext cx="1219200" cy="287337"/>
          </a:xfrm>
          <a:custGeom>
            <a:avLst/>
            <a:gdLst>
              <a:gd name="T0" fmla="*/ 2147483646 w 21600"/>
              <a:gd name="T1" fmla="*/ 0 h 21600"/>
              <a:gd name="T2" fmla="*/ 0 w 21600"/>
              <a:gd name="T3" fmla="*/ 25423697 h 21600"/>
              <a:gd name="T4" fmla="*/ 2147483646 w 21600"/>
              <a:gd name="T5" fmla="*/ 50847209 h 21600"/>
              <a:gd name="T6" fmla="*/ 2147483646 w 21600"/>
              <a:gd name="T7" fmla="*/ 2542369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244" name="Text Box 4"/>
          <p:cNvSpPr txBox="1">
            <a:spLocks noChangeArrowheads="1"/>
          </p:cNvSpPr>
          <p:nvPr/>
        </p:nvSpPr>
        <p:spPr bwMode="auto">
          <a:xfrm>
            <a:off x="1371600" y="2195513"/>
            <a:ext cx="3581400" cy="730969"/>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1400" b="1" dirty="0">
                <a:effectLst>
                  <a:outerShdw blurRad="38100" dist="38100" dir="2700000" algn="tl">
                    <a:srgbClr val="000000">
                      <a:alpha val="43137"/>
                    </a:srgbClr>
                  </a:outerShdw>
                </a:effectLst>
              </a:rPr>
              <a:t>* Product, Process or Service.</a:t>
            </a:r>
          </a:p>
          <a:p>
            <a:pPr eaLnBrk="1" hangingPunct="1">
              <a:spcBef>
                <a:spcPct val="50000"/>
              </a:spcBef>
              <a:defRPr/>
            </a:pPr>
            <a:br>
              <a:rPr lang="en-US" sz="800" b="1" dirty="0">
                <a:effectLst>
                  <a:outerShdw blurRad="38100" dist="38100" dir="2700000" algn="tl">
                    <a:srgbClr val="000000">
                      <a:alpha val="43137"/>
                    </a:srgbClr>
                  </a:outerShdw>
                </a:effectLst>
              </a:rPr>
            </a:br>
            <a:r>
              <a:rPr lang="en-US" sz="1400" b="1" dirty="0">
                <a:effectLst>
                  <a:outerShdw blurRad="38100" dist="38100" dir="2700000" algn="tl">
                    <a:srgbClr val="000000">
                      <a:alpha val="43137"/>
                    </a:srgbClr>
                  </a:outerShdw>
                </a:effectLst>
              </a:rPr>
              <a:t>* Inspection Format.</a:t>
            </a:r>
            <a:endParaRPr lang="es-ES" sz="1400" b="1" dirty="0">
              <a:effectLst>
                <a:outerShdw blurRad="38100" dist="38100" dir="2700000" algn="tl">
                  <a:srgbClr val="000000">
                    <a:alpha val="43137"/>
                  </a:srgbClr>
                </a:outerShdw>
              </a:effectLst>
              <a:latin typeface="Tahoma" charset="0"/>
              <a:cs typeface="Tahoma" charset="0"/>
            </a:endParaRPr>
          </a:p>
        </p:txBody>
      </p:sp>
      <p:sp>
        <p:nvSpPr>
          <p:cNvPr id="10245" name="Text Box 5"/>
          <p:cNvSpPr txBox="1">
            <a:spLocks noChangeArrowheads="1"/>
          </p:cNvSpPr>
          <p:nvPr/>
        </p:nvSpPr>
        <p:spPr bwMode="auto">
          <a:xfrm>
            <a:off x="1775048" y="5041865"/>
            <a:ext cx="5791200" cy="276999"/>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200" b="1" dirty="0">
                <a:latin typeface="Tahoma" panose="020B0604030504040204" pitchFamily="34" charset="0"/>
                <a:cs typeface="Tahoma" panose="020B0604030504040204" pitchFamily="34" charset="0"/>
              </a:rPr>
              <a:t>The codes and names of these elements are fully configurable.</a:t>
            </a:r>
            <a:endParaRPr lang="es-ES" altLang="es-MX" sz="1200" b="1" dirty="0">
              <a:latin typeface="Tahoma" panose="020B0604030504040204" pitchFamily="34" charset="0"/>
              <a:cs typeface="Tahoma" panose="020B0604030504040204" pitchFamily="34" charset="0"/>
            </a:endParaRPr>
          </a:p>
        </p:txBody>
      </p:sp>
      <p:sp>
        <p:nvSpPr>
          <p:cNvPr id="6" name="Medio marco 5"/>
          <p:cNvSpPr/>
          <p:nvPr/>
        </p:nvSpPr>
        <p:spPr>
          <a:xfrm>
            <a:off x="179512" y="188640"/>
            <a:ext cx="8640960" cy="6480720"/>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8" name="Grupo 7"/>
          <p:cNvGrpSpPr/>
          <p:nvPr/>
        </p:nvGrpSpPr>
        <p:grpSpPr>
          <a:xfrm>
            <a:off x="35496" y="44624"/>
            <a:ext cx="609866" cy="698594"/>
            <a:chOff x="395536" y="260648"/>
            <a:chExt cx="609866" cy="698594"/>
          </a:xfrm>
        </p:grpSpPr>
        <p:grpSp>
          <p:nvGrpSpPr>
            <p:cNvPr id="9" name="Grupo 8"/>
            <p:cNvGrpSpPr/>
            <p:nvPr/>
          </p:nvGrpSpPr>
          <p:grpSpPr>
            <a:xfrm>
              <a:off x="395536" y="371285"/>
              <a:ext cx="144016" cy="587957"/>
              <a:chOff x="1087834" y="836712"/>
              <a:chExt cx="169466" cy="587957"/>
            </a:xfrm>
          </p:grpSpPr>
          <p:sp>
            <p:nvSpPr>
              <p:cNvPr id="12" name="Rectángulo 11"/>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0" name="Imagen 9"/>
            <p:cNvPicPr>
              <a:picLocks noChangeAspect="1"/>
            </p:cNvPicPr>
            <p:nvPr/>
          </p:nvPicPr>
          <p:blipFill>
            <a:blip r:embed="rId4"/>
            <a:stretch>
              <a:fillRect/>
            </a:stretch>
          </p:blipFill>
          <p:spPr>
            <a:xfrm>
              <a:off x="521921" y="260648"/>
              <a:ext cx="483481" cy="144016"/>
            </a:xfrm>
            <a:prstGeom prst="rect">
              <a:avLst/>
            </a:prstGeom>
          </p:spPr>
        </p:pic>
        <p:sp>
          <p:nvSpPr>
            <p:cNvPr id="11" name="Combinar 10"/>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1000"/>
                                  </p:stCondLst>
                                  <p:childTnLst>
                                    <p:set>
                                      <p:cBhvr>
                                        <p:cTn id="6" dur="1" fill="hold">
                                          <p:stCondLst>
                                            <p:cond delay="0"/>
                                          </p:stCondLst>
                                        </p:cTn>
                                        <p:tgtEl>
                                          <p:spTgt spid="10243"/>
                                        </p:tgtEl>
                                        <p:attrNameLst>
                                          <p:attrName>style.visibility</p:attrName>
                                        </p:attrNameLst>
                                      </p:cBhvr>
                                      <p:to>
                                        <p:strVal val="visible"/>
                                      </p:to>
                                    </p:set>
                                    <p:animEffect transition="in" filter="strips(downLeft)">
                                      <p:cBhvr>
                                        <p:cTn id="7" dur="500"/>
                                        <p:tgtEl>
                                          <p:spTgt spid="10243"/>
                                        </p:tgtEl>
                                      </p:cBhvr>
                                    </p:animEffect>
                                  </p:childTnLst>
                                </p:cTn>
                              </p:par>
                            </p:childTnLst>
                          </p:cTn>
                        </p:par>
                        <p:par>
                          <p:cTn id="8" fill="hold" nodeType="afterGroup">
                            <p:stCondLst>
                              <p:cond delay="1500"/>
                            </p:stCondLst>
                            <p:childTnLst>
                              <p:par>
                                <p:cTn id="9" presetID="18" presetClass="entr" presetSubtype="6" fill="hold" grpId="0" nodeType="afterEffect">
                                  <p:stCondLst>
                                    <p:cond delay="1000"/>
                                  </p:stCondLst>
                                  <p:iterate type="wd">
                                    <p:tmPct val="100000"/>
                                  </p:iterate>
                                  <p:childTnLst>
                                    <p:set>
                                      <p:cBhvr>
                                        <p:cTn id="10" dur="1" fill="hold">
                                          <p:stCondLst>
                                            <p:cond delay="0"/>
                                          </p:stCondLst>
                                        </p:cTn>
                                        <p:tgtEl>
                                          <p:spTgt spid="10244"/>
                                        </p:tgtEl>
                                        <p:attrNameLst>
                                          <p:attrName>style.visibility</p:attrName>
                                        </p:attrNameLst>
                                      </p:cBhvr>
                                      <p:to>
                                        <p:strVal val="visible"/>
                                      </p:to>
                                    </p:set>
                                    <p:animEffect transition="in" filter="strips(downRight)">
                                      <p:cBhvr>
                                        <p:cTn id="11" dur="300"/>
                                        <p:tgtEl>
                                          <p:spTgt spid="10244"/>
                                        </p:tgtEl>
                                      </p:cBhvr>
                                    </p:animEffect>
                                  </p:childTnLst>
                                </p:cTn>
                              </p:par>
                            </p:childTnLst>
                          </p:cTn>
                        </p:par>
                        <p:par>
                          <p:cTn id="12" fill="hold" nodeType="afterGroup">
                            <p:stCondLst>
                              <p:cond delay="5800"/>
                            </p:stCondLst>
                            <p:childTnLst>
                              <p:par>
                                <p:cTn id="13" presetID="23" presetClass="entr" presetSubtype="16" fill="hold" grpId="0" nodeType="afterEffect">
                                  <p:stCondLst>
                                    <p:cond delay="2000"/>
                                  </p:stCondLst>
                                  <p:childTnLst>
                                    <p:set>
                                      <p:cBhvr>
                                        <p:cTn id="14" dur="1" fill="hold">
                                          <p:stCondLst>
                                            <p:cond delay="0"/>
                                          </p:stCondLst>
                                        </p:cTn>
                                        <p:tgtEl>
                                          <p:spTgt spid="10245"/>
                                        </p:tgtEl>
                                        <p:attrNameLst>
                                          <p:attrName>style.visibility</p:attrName>
                                        </p:attrNameLst>
                                      </p:cBhvr>
                                      <p:to>
                                        <p:strVal val="visible"/>
                                      </p:to>
                                    </p:set>
                                    <p:anim calcmode="lin" valueType="num">
                                      <p:cBhvr>
                                        <p:cTn id="15" dur="500" fill="hold"/>
                                        <p:tgtEl>
                                          <p:spTgt spid="10245"/>
                                        </p:tgtEl>
                                        <p:attrNameLst>
                                          <p:attrName>ppt_w</p:attrName>
                                        </p:attrNameLst>
                                      </p:cBhvr>
                                      <p:tavLst>
                                        <p:tav tm="0">
                                          <p:val>
                                            <p:fltVal val="0"/>
                                          </p:val>
                                        </p:tav>
                                        <p:tav tm="100000">
                                          <p:val>
                                            <p:strVal val="#ppt_w"/>
                                          </p:val>
                                        </p:tav>
                                      </p:tavLst>
                                    </p:anim>
                                    <p:anim calcmode="lin" valueType="num">
                                      <p:cBhvr>
                                        <p:cTn id="16" dur="500" fill="hold"/>
                                        <p:tgtEl>
                                          <p:spTgt spid="10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utoUpdateAnimBg="0"/>
      <p:bldP spid="1024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C7C41F6-7CFF-4AA0-B2FF-C40EF1DAC115}"/>
              </a:ext>
            </a:extLst>
          </p:cNvPr>
          <p:cNvPicPr>
            <a:picLocks noChangeAspect="1"/>
          </p:cNvPicPr>
          <p:nvPr/>
        </p:nvPicPr>
        <p:blipFill>
          <a:blip r:embed="rId2"/>
          <a:stretch>
            <a:fillRect/>
          </a:stretch>
        </p:blipFill>
        <p:spPr>
          <a:xfrm>
            <a:off x="343744" y="1205850"/>
            <a:ext cx="7036746" cy="4465778"/>
          </a:xfrm>
          <a:prstGeom prst="rect">
            <a:avLst/>
          </a:prstGeom>
        </p:spPr>
      </p:pic>
      <p:sp>
        <p:nvSpPr>
          <p:cNvPr id="2051" name="Text Box 3"/>
          <p:cNvSpPr txBox="1">
            <a:spLocks noChangeArrowheads="1"/>
          </p:cNvSpPr>
          <p:nvPr/>
        </p:nvSpPr>
        <p:spPr bwMode="auto">
          <a:xfrm>
            <a:off x="701162" y="382165"/>
            <a:ext cx="7111198" cy="66941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n-US" sz="1200" b="1" dirty="0">
                <a:solidFill>
                  <a:schemeClr val="accent4">
                    <a:lumMod val="20000"/>
                    <a:lumOff val="80000"/>
                  </a:schemeClr>
                </a:solidFill>
                <a:effectLst>
                  <a:outerShdw blurRad="38100" dist="38100" dir="2700000" algn="tl">
                    <a:srgbClr val="000000">
                      <a:alpha val="43137"/>
                    </a:srgbClr>
                  </a:outerShdw>
                </a:effectLst>
              </a:rPr>
              <a:t>At the inspection sheet each row represents a sample automatically tagged with:</a:t>
            </a:r>
          </a:p>
          <a:p>
            <a:pPr eaLnBrk="1" hangingPunct="1">
              <a:defRPr/>
            </a:pPr>
            <a:br>
              <a:rPr lang="en-US" sz="800" b="1" dirty="0">
                <a:solidFill>
                  <a:schemeClr val="accent4">
                    <a:lumMod val="20000"/>
                    <a:lumOff val="80000"/>
                  </a:schemeClr>
                </a:solidFill>
                <a:effectLst>
                  <a:outerShdw blurRad="38100" dist="38100" dir="2700000" algn="tl">
                    <a:srgbClr val="000000">
                      <a:alpha val="43137"/>
                    </a:srgbClr>
                  </a:outerShdw>
                </a:effectLst>
              </a:rPr>
            </a:br>
            <a:r>
              <a:rPr lang="en-US" sz="1200" b="1" dirty="0">
                <a:solidFill>
                  <a:schemeClr val="accent4">
                    <a:lumMod val="20000"/>
                    <a:lumOff val="80000"/>
                  </a:schemeClr>
                </a:solidFill>
                <a:effectLst>
                  <a:outerShdw blurRad="38100" dist="38100" dir="2700000" algn="tl">
                    <a:srgbClr val="000000">
                      <a:alpha val="43137"/>
                    </a:srgbClr>
                  </a:outerShdw>
                </a:effectLst>
              </a:rPr>
              <a:t>* Number. * Date and Time. * Production Shift. * Operator / Inspector.</a:t>
            </a:r>
            <a:endParaRPr lang="en-US" altLang="es-MX" sz="1200" b="1" dirty="0">
              <a:solidFill>
                <a:schemeClr val="accent4">
                  <a:lumMod val="20000"/>
                  <a:lumOff val="80000"/>
                </a:schemeClr>
              </a:solidFill>
              <a:effectLst>
                <a:outerShdw blurRad="38100" dist="38100" dir="2700000" algn="tl">
                  <a:srgbClr val="000000">
                    <a:alpha val="43137"/>
                  </a:srgbClr>
                </a:outerShdw>
              </a:effectLst>
              <a:cs typeface="Tahoma" panose="020B0604030504040204" pitchFamily="34" charset="0"/>
            </a:endParaRPr>
          </a:p>
        </p:txBody>
      </p:sp>
      <p:sp>
        <p:nvSpPr>
          <p:cNvPr id="2055" name="AutoShape 7"/>
          <p:cNvSpPr>
            <a:spLocks noChangeArrowheads="1"/>
          </p:cNvSpPr>
          <p:nvPr/>
        </p:nvSpPr>
        <p:spPr bwMode="auto">
          <a:xfrm rot="1407409">
            <a:off x="282856" y="2006223"/>
            <a:ext cx="836613" cy="263525"/>
          </a:xfrm>
          <a:custGeom>
            <a:avLst/>
            <a:gdLst>
              <a:gd name="T0" fmla="*/ 941299353 w 21600"/>
              <a:gd name="T1" fmla="*/ 0 h 21600"/>
              <a:gd name="T2" fmla="*/ 0 w 21600"/>
              <a:gd name="T3" fmla="*/ 19612348 h 21600"/>
              <a:gd name="T4" fmla="*/ 941299353 w 21600"/>
              <a:gd name="T5" fmla="*/ 39224549 h 21600"/>
              <a:gd name="T6" fmla="*/ 1255065288 w 21600"/>
              <a:gd name="T7" fmla="*/ 1961234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56" name="Text Box 8"/>
          <p:cNvSpPr txBox="1">
            <a:spLocks noChangeArrowheads="1"/>
          </p:cNvSpPr>
          <p:nvPr/>
        </p:nvSpPr>
        <p:spPr bwMode="auto">
          <a:xfrm>
            <a:off x="84340" y="2591965"/>
            <a:ext cx="1219200" cy="101566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200" b="1" dirty="0">
                <a:effectLst>
                  <a:outerShdw blurRad="38100" dist="38100" dir="2700000" algn="tl">
                    <a:srgbClr val="000000">
                      <a:alpha val="43137"/>
                    </a:srgbClr>
                  </a:outerShdw>
                </a:effectLst>
                <a:latin typeface="Tahoma" panose="020B0604030504040204" pitchFamily="34" charset="0"/>
                <a:cs typeface="Tahoma" panose="020B0604030504040204" pitchFamily="34" charset="0"/>
              </a:rPr>
              <a:t>These data can be modified by authorized users</a:t>
            </a:r>
            <a:endParaRPr lang="es-ES" altLang="es-MX" sz="1200" b="1" dirty="0">
              <a:latin typeface="Tahoma" panose="020B0604030504040204" pitchFamily="34" charset="0"/>
              <a:cs typeface="Tahoma" panose="020B0604030504040204" pitchFamily="34" charset="0"/>
            </a:endParaRPr>
          </a:p>
        </p:txBody>
      </p:sp>
      <p:sp>
        <p:nvSpPr>
          <p:cNvPr id="2060" name="Rectangle 12"/>
          <p:cNvSpPr>
            <a:spLocks noChangeArrowheads="1"/>
          </p:cNvSpPr>
          <p:nvPr/>
        </p:nvSpPr>
        <p:spPr bwMode="auto">
          <a:xfrm rot="17710">
            <a:off x="7356678" y="1523578"/>
            <a:ext cx="1527175" cy="3352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nchorCtr="1"/>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n-US" sz="1200" b="1" dirty="0">
                <a:solidFill>
                  <a:schemeClr val="accent3">
                    <a:lumMod val="60000"/>
                    <a:lumOff val="40000"/>
                  </a:schemeClr>
                </a:solidFill>
                <a:effectLst>
                  <a:outerShdw blurRad="38100" dist="38100" dir="2700000" algn="tl">
                    <a:srgbClr val="000000">
                      <a:alpha val="43137"/>
                    </a:srgbClr>
                  </a:outerShdw>
                </a:effectLst>
              </a:rPr>
              <a:t>Each column of the inspection sheet represents a variable or attribute control characteristic.</a:t>
            </a:r>
          </a:p>
          <a:p>
            <a:pPr eaLnBrk="1" hangingPunct="1">
              <a:defRPr/>
            </a:pPr>
            <a:r>
              <a:rPr lang="en-US" sz="1200" b="1" dirty="0">
                <a:solidFill>
                  <a:schemeClr val="accent3">
                    <a:lumMod val="60000"/>
                    <a:lumOff val="40000"/>
                  </a:schemeClr>
                </a:solidFill>
                <a:effectLst>
                  <a:outerShdw blurRad="38100" dist="38100" dir="2700000" algn="tl">
                    <a:srgbClr val="000000">
                      <a:alpha val="43137"/>
                    </a:srgbClr>
                  </a:outerShdw>
                </a:effectLst>
              </a:rPr>
              <a:t> The sheet accepts variable data, attributes, free IDs, date-time and calculated values.</a:t>
            </a:r>
            <a:endParaRPr lang="en-US" altLang="es-MX" sz="1200" b="1" dirty="0">
              <a:solidFill>
                <a:schemeClr val="accent3">
                  <a:lumMod val="60000"/>
                  <a:lumOff val="40000"/>
                </a:schemeClr>
              </a:solidFill>
              <a:effectLst>
                <a:outerShdw blurRad="38100" dist="38100" dir="2700000" algn="tl">
                  <a:srgbClr val="000000">
                    <a:alpha val="43137"/>
                  </a:srgbClr>
                </a:outerShdw>
              </a:effectLst>
              <a:cs typeface="Tahoma" panose="020B0604030504040204" pitchFamily="34" charset="0"/>
            </a:endParaRPr>
          </a:p>
        </p:txBody>
      </p:sp>
      <p:sp>
        <p:nvSpPr>
          <p:cNvPr id="2061" name="AutoShape 13"/>
          <p:cNvSpPr>
            <a:spLocks noChangeArrowheads="1"/>
          </p:cNvSpPr>
          <p:nvPr/>
        </p:nvSpPr>
        <p:spPr bwMode="auto">
          <a:xfrm rot="1407409">
            <a:off x="3653776" y="2006224"/>
            <a:ext cx="836612" cy="263525"/>
          </a:xfrm>
          <a:custGeom>
            <a:avLst/>
            <a:gdLst>
              <a:gd name="T0" fmla="*/ 941295594 w 21600"/>
              <a:gd name="T1" fmla="*/ 0 h 21600"/>
              <a:gd name="T2" fmla="*/ 0 w 21600"/>
              <a:gd name="T3" fmla="*/ 19612348 h 21600"/>
              <a:gd name="T4" fmla="*/ 941295594 w 21600"/>
              <a:gd name="T5" fmla="*/ 39224549 h 21600"/>
              <a:gd name="T6" fmla="*/ 1255060805 w 21600"/>
              <a:gd name="T7" fmla="*/ 1961234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2062" name="Text Box 14"/>
          <p:cNvSpPr txBox="1">
            <a:spLocks noChangeArrowheads="1"/>
          </p:cNvSpPr>
          <p:nvPr/>
        </p:nvSpPr>
        <p:spPr bwMode="auto">
          <a:xfrm>
            <a:off x="1074940" y="5733628"/>
            <a:ext cx="6305550" cy="64633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n-US" sz="1200" b="1" dirty="0">
                <a:solidFill>
                  <a:schemeClr val="tx1"/>
                </a:solidFill>
                <a:effectLst>
                  <a:outerShdw blurRad="38100" dist="38100" dir="2700000" algn="tl">
                    <a:srgbClr val="000000">
                      <a:alpha val="43137"/>
                    </a:srgbClr>
                  </a:outerShdw>
                </a:effectLst>
              </a:rPr>
              <a:t>You can define from 1 to 250 columns per sheet. At the footer, the most important characteristic properties are shown as the cursor is placed on each column.</a:t>
            </a:r>
            <a:endParaRPr lang="es-ES" altLang="es-MX" sz="1200" b="1" dirty="0">
              <a:solidFill>
                <a:schemeClr val="tx1"/>
              </a:solidFill>
              <a:effectLst>
                <a:outerShdw blurRad="38100" dist="38100" dir="2700000" algn="tl">
                  <a:srgbClr val="000000">
                    <a:alpha val="43137"/>
                  </a:srgbClr>
                </a:outerShdw>
              </a:effectLst>
              <a:latin typeface="Times New Roman" panose="02020603050405020304" pitchFamily="18" charset="0"/>
            </a:endParaRPr>
          </a:p>
        </p:txBody>
      </p:sp>
      <p:sp>
        <p:nvSpPr>
          <p:cNvPr id="9" name="Medio marco 8"/>
          <p:cNvSpPr/>
          <p:nvPr/>
        </p:nvSpPr>
        <p:spPr>
          <a:xfrm rot="10800000">
            <a:off x="251520" y="188640"/>
            <a:ext cx="8784976" cy="6480720"/>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1" name="Grupo 10"/>
          <p:cNvGrpSpPr/>
          <p:nvPr/>
        </p:nvGrpSpPr>
        <p:grpSpPr>
          <a:xfrm rot="10800000">
            <a:off x="8498638" y="6114781"/>
            <a:ext cx="609866" cy="698594"/>
            <a:chOff x="395536" y="260648"/>
            <a:chExt cx="609866" cy="698594"/>
          </a:xfrm>
        </p:grpSpPr>
        <p:grpSp>
          <p:nvGrpSpPr>
            <p:cNvPr id="12" name="Grupo 11"/>
            <p:cNvGrpSpPr/>
            <p:nvPr/>
          </p:nvGrpSpPr>
          <p:grpSpPr>
            <a:xfrm>
              <a:off x="395536" y="371285"/>
              <a:ext cx="144016" cy="587957"/>
              <a:chOff x="1087834" y="836712"/>
              <a:chExt cx="169466" cy="587957"/>
            </a:xfrm>
          </p:grpSpPr>
          <p:sp>
            <p:nvSpPr>
              <p:cNvPr id="15" name="Rectángulo 14"/>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3" name="Imagen 12"/>
            <p:cNvPicPr>
              <a:picLocks noChangeAspect="1"/>
            </p:cNvPicPr>
            <p:nvPr/>
          </p:nvPicPr>
          <p:blipFill>
            <a:blip r:embed="rId4"/>
            <a:stretch>
              <a:fillRect/>
            </a:stretch>
          </p:blipFill>
          <p:spPr>
            <a:xfrm>
              <a:off x="521921" y="260648"/>
              <a:ext cx="483481" cy="144016"/>
            </a:xfrm>
            <a:prstGeom prst="rect">
              <a:avLst/>
            </a:prstGeom>
          </p:spPr>
        </p:pic>
        <p:sp>
          <p:nvSpPr>
            <p:cNvPr id="14" name="Combinar 13"/>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1000" fill="hold"/>
                                        <p:tgtEl>
                                          <p:spTgt spid="2051"/>
                                        </p:tgtEl>
                                        <p:attrNameLst>
                                          <p:attrName>ppt_x</p:attrName>
                                        </p:attrNameLst>
                                      </p:cBhvr>
                                      <p:tavLst>
                                        <p:tav tm="0">
                                          <p:val>
                                            <p:strVal val="#ppt_x"/>
                                          </p:val>
                                        </p:tav>
                                        <p:tav tm="100000">
                                          <p:val>
                                            <p:strVal val="#ppt_x"/>
                                          </p:val>
                                        </p:tav>
                                      </p:tavLst>
                                    </p:anim>
                                    <p:anim calcmode="lin" valueType="num">
                                      <p:cBhvr additive="base">
                                        <p:cTn id="8" dur="1000" fill="hold"/>
                                        <p:tgtEl>
                                          <p:spTgt spid="205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3" presetClass="entr" presetSubtype="16" fill="hold" grpId="0" nodeType="afterEffect">
                                  <p:stCondLst>
                                    <p:cond delay="700"/>
                                  </p:stCondLst>
                                  <p:childTnLst>
                                    <p:set>
                                      <p:cBhvr>
                                        <p:cTn id="11" dur="1" fill="hold">
                                          <p:stCondLst>
                                            <p:cond delay="0"/>
                                          </p:stCondLst>
                                        </p:cTn>
                                        <p:tgtEl>
                                          <p:spTgt spid="2056"/>
                                        </p:tgtEl>
                                        <p:attrNameLst>
                                          <p:attrName>style.visibility</p:attrName>
                                        </p:attrNameLst>
                                      </p:cBhvr>
                                      <p:to>
                                        <p:strVal val="visible"/>
                                      </p:to>
                                    </p:set>
                                    <p:anim calcmode="lin" valueType="num">
                                      <p:cBhvr>
                                        <p:cTn id="12" dur="1000" fill="hold"/>
                                        <p:tgtEl>
                                          <p:spTgt spid="2056"/>
                                        </p:tgtEl>
                                        <p:attrNameLst>
                                          <p:attrName>ppt_w</p:attrName>
                                        </p:attrNameLst>
                                      </p:cBhvr>
                                      <p:tavLst>
                                        <p:tav tm="0">
                                          <p:val>
                                            <p:fltVal val="0"/>
                                          </p:val>
                                        </p:tav>
                                        <p:tav tm="100000">
                                          <p:val>
                                            <p:strVal val="#ppt_w"/>
                                          </p:val>
                                        </p:tav>
                                      </p:tavLst>
                                    </p:anim>
                                    <p:anim calcmode="lin" valueType="num">
                                      <p:cBhvr>
                                        <p:cTn id="13" dur="1000" fill="hold"/>
                                        <p:tgtEl>
                                          <p:spTgt spid="2056"/>
                                        </p:tgtEl>
                                        <p:attrNameLst>
                                          <p:attrName>ppt_h</p:attrName>
                                        </p:attrNameLst>
                                      </p:cBhvr>
                                      <p:tavLst>
                                        <p:tav tm="0">
                                          <p:val>
                                            <p:fltVal val="0"/>
                                          </p:val>
                                        </p:tav>
                                        <p:tav tm="100000">
                                          <p:val>
                                            <p:strVal val="#ppt_h"/>
                                          </p:val>
                                        </p:tav>
                                      </p:tavLst>
                                    </p:anim>
                                  </p:childTnLst>
                                </p:cTn>
                              </p:par>
                            </p:childTnLst>
                          </p:cTn>
                        </p:par>
                        <p:par>
                          <p:cTn id="14" fill="hold">
                            <p:stCondLst>
                              <p:cond delay="3700"/>
                            </p:stCondLst>
                            <p:childTnLst>
                              <p:par>
                                <p:cTn id="15" presetID="18" presetClass="entr" presetSubtype="12"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strips(downLeft)">
                                      <p:cBhvr>
                                        <p:cTn id="17" dur="500"/>
                                        <p:tgtEl>
                                          <p:spTgt spid="2055"/>
                                        </p:tgtEl>
                                      </p:cBhvr>
                                    </p:animEffect>
                                  </p:childTnLst>
                                </p:cTn>
                              </p:par>
                            </p:childTnLst>
                          </p:cTn>
                        </p:par>
                        <p:par>
                          <p:cTn id="18" fill="hold">
                            <p:stCondLst>
                              <p:cond delay="4200"/>
                            </p:stCondLst>
                            <p:childTnLst>
                              <p:par>
                                <p:cTn id="19" presetID="18" presetClass="entr" presetSubtype="12" fill="hold" grpId="0" nodeType="afterEffect">
                                  <p:stCondLst>
                                    <p:cond delay="600"/>
                                  </p:stCondLst>
                                  <p:childTnLst>
                                    <p:set>
                                      <p:cBhvr>
                                        <p:cTn id="20" dur="1" fill="hold">
                                          <p:stCondLst>
                                            <p:cond delay="0"/>
                                          </p:stCondLst>
                                        </p:cTn>
                                        <p:tgtEl>
                                          <p:spTgt spid="2061"/>
                                        </p:tgtEl>
                                        <p:attrNameLst>
                                          <p:attrName>style.visibility</p:attrName>
                                        </p:attrNameLst>
                                      </p:cBhvr>
                                      <p:to>
                                        <p:strVal val="visible"/>
                                      </p:to>
                                    </p:set>
                                    <p:animEffect transition="in" filter="strips(downLeft)">
                                      <p:cBhvr>
                                        <p:cTn id="21" dur="500"/>
                                        <p:tgtEl>
                                          <p:spTgt spid="2061"/>
                                        </p:tgtEl>
                                      </p:cBhvr>
                                    </p:animEffect>
                                  </p:childTnLst>
                                </p:cTn>
                              </p:par>
                            </p:childTnLst>
                          </p:cTn>
                        </p:par>
                        <p:par>
                          <p:cTn id="22" fill="hold">
                            <p:stCondLst>
                              <p:cond delay="5300"/>
                            </p:stCondLst>
                            <p:childTnLst>
                              <p:par>
                                <p:cTn id="23" presetID="16" presetClass="entr" presetSubtype="42" fill="hold" grpId="0" nodeType="afterEffect">
                                  <p:stCondLst>
                                    <p:cond delay="600"/>
                                  </p:stCondLst>
                                  <p:childTnLst>
                                    <p:set>
                                      <p:cBhvr>
                                        <p:cTn id="24" dur="1" fill="hold">
                                          <p:stCondLst>
                                            <p:cond delay="0"/>
                                          </p:stCondLst>
                                        </p:cTn>
                                        <p:tgtEl>
                                          <p:spTgt spid="2060"/>
                                        </p:tgtEl>
                                        <p:attrNameLst>
                                          <p:attrName>style.visibility</p:attrName>
                                        </p:attrNameLst>
                                      </p:cBhvr>
                                      <p:to>
                                        <p:strVal val="visible"/>
                                      </p:to>
                                    </p:set>
                                    <p:animEffect transition="in" filter="barn(outHorizontal)">
                                      <p:cBhvr>
                                        <p:cTn id="25" dur="1500"/>
                                        <p:tgtEl>
                                          <p:spTgt spid="2060"/>
                                        </p:tgtEl>
                                      </p:cBhvr>
                                    </p:animEffect>
                                  </p:childTnLst>
                                </p:cTn>
                              </p:par>
                            </p:childTnLst>
                          </p:cTn>
                        </p:par>
                        <p:par>
                          <p:cTn id="26" fill="hold" nodeType="afterGroup">
                            <p:stCondLst>
                              <p:cond delay="7400"/>
                            </p:stCondLst>
                            <p:childTnLst>
                              <p:par>
                                <p:cTn id="27" presetID="17" presetClass="entr" presetSubtype="8" fill="hold" grpId="0" nodeType="afterEffect">
                                  <p:stCondLst>
                                    <p:cond delay="3000"/>
                                  </p:stCondLst>
                                  <p:childTnLst>
                                    <p:set>
                                      <p:cBhvr>
                                        <p:cTn id="28" dur="1" fill="hold">
                                          <p:stCondLst>
                                            <p:cond delay="0"/>
                                          </p:stCondLst>
                                        </p:cTn>
                                        <p:tgtEl>
                                          <p:spTgt spid="2062"/>
                                        </p:tgtEl>
                                        <p:attrNameLst>
                                          <p:attrName>style.visibility</p:attrName>
                                        </p:attrNameLst>
                                      </p:cBhvr>
                                      <p:to>
                                        <p:strVal val="visible"/>
                                      </p:to>
                                    </p:set>
                                    <p:anim calcmode="lin" valueType="num">
                                      <p:cBhvr>
                                        <p:cTn id="29" dur="500" fill="hold"/>
                                        <p:tgtEl>
                                          <p:spTgt spid="2062"/>
                                        </p:tgtEl>
                                        <p:attrNameLst>
                                          <p:attrName>ppt_x</p:attrName>
                                        </p:attrNameLst>
                                      </p:cBhvr>
                                      <p:tavLst>
                                        <p:tav tm="0">
                                          <p:val>
                                            <p:strVal val="#ppt_x-#ppt_w/2"/>
                                          </p:val>
                                        </p:tav>
                                        <p:tav tm="100000">
                                          <p:val>
                                            <p:strVal val="#ppt_x"/>
                                          </p:val>
                                        </p:tav>
                                      </p:tavLst>
                                    </p:anim>
                                    <p:anim calcmode="lin" valueType="num">
                                      <p:cBhvr>
                                        <p:cTn id="30" dur="500" fill="hold"/>
                                        <p:tgtEl>
                                          <p:spTgt spid="2062"/>
                                        </p:tgtEl>
                                        <p:attrNameLst>
                                          <p:attrName>ppt_y</p:attrName>
                                        </p:attrNameLst>
                                      </p:cBhvr>
                                      <p:tavLst>
                                        <p:tav tm="0">
                                          <p:val>
                                            <p:strVal val="#ppt_y"/>
                                          </p:val>
                                        </p:tav>
                                        <p:tav tm="100000">
                                          <p:val>
                                            <p:strVal val="#ppt_y"/>
                                          </p:val>
                                        </p:tav>
                                      </p:tavLst>
                                    </p:anim>
                                    <p:anim calcmode="lin" valueType="num">
                                      <p:cBhvr>
                                        <p:cTn id="31" dur="500" fill="hold"/>
                                        <p:tgtEl>
                                          <p:spTgt spid="2062"/>
                                        </p:tgtEl>
                                        <p:attrNameLst>
                                          <p:attrName>ppt_w</p:attrName>
                                        </p:attrNameLst>
                                      </p:cBhvr>
                                      <p:tavLst>
                                        <p:tav tm="0">
                                          <p:val>
                                            <p:fltVal val="0"/>
                                          </p:val>
                                        </p:tav>
                                        <p:tav tm="100000">
                                          <p:val>
                                            <p:strVal val="#ppt_w"/>
                                          </p:val>
                                        </p:tav>
                                      </p:tavLst>
                                    </p:anim>
                                    <p:anim calcmode="lin" valueType="num">
                                      <p:cBhvr>
                                        <p:cTn id="32" dur="500" fill="hold"/>
                                        <p:tgtEl>
                                          <p:spTgt spid="20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P spid="2055" grpId="0" animBg="1"/>
      <p:bldP spid="2056" grpId="0" animBg="1" autoUpdateAnimBg="0"/>
      <p:bldP spid="2060" grpId="0" autoUpdateAnimBg="0"/>
      <p:bldP spid="2061" grpId="0" animBg="1"/>
      <p:bldP spid="206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116F895-78CA-46E0-9079-F84338B8E541}"/>
              </a:ext>
            </a:extLst>
          </p:cNvPr>
          <p:cNvPicPr>
            <a:picLocks noChangeAspect="1"/>
          </p:cNvPicPr>
          <p:nvPr/>
        </p:nvPicPr>
        <p:blipFill>
          <a:blip r:embed="rId2"/>
          <a:stretch>
            <a:fillRect/>
          </a:stretch>
        </p:blipFill>
        <p:spPr>
          <a:xfrm>
            <a:off x="247255" y="1290085"/>
            <a:ext cx="6642049" cy="4215289"/>
          </a:xfrm>
          <a:prstGeom prst="rect">
            <a:avLst/>
          </a:prstGeom>
        </p:spPr>
      </p:pic>
      <p:sp>
        <p:nvSpPr>
          <p:cNvPr id="20483" name="Text Box 3"/>
          <p:cNvSpPr txBox="1">
            <a:spLocks noChangeArrowheads="1"/>
          </p:cNvSpPr>
          <p:nvPr/>
        </p:nvSpPr>
        <p:spPr bwMode="auto">
          <a:xfrm>
            <a:off x="685800" y="5638800"/>
            <a:ext cx="7198568"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sq">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sz="1400" b="1" dirty="0">
                <a:solidFill>
                  <a:schemeClr val="tx1"/>
                </a:solidFill>
                <a:effectLst>
                  <a:outerShdw blurRad="38100" dist="38100" dir="2700000" algn="tl">
                    <a:srgbClr val="000000">
                      <a:alpha val="43137"/>
                    </a:srgbClr>
                  </a:outerShdw>
                </a:effectLst>
              </a:rPr>
              <a:t>Target value, specification and control limits, mode of capture and  sample size are clearly shown among other important data.</a:t>
            </a:r>
            <a:endParaRPr lang="es-ES" sz="1400" b="1" dirty="0">
              <a:solidFill>
                <a:schemeClr val="tx1"/>
              </a:solidFill>
              <a:effectLst>
                <a:outerShdw blurRad="38100" dist="38100" dir="2700000" algn="tl">
                  <a:srgbClr val="000000">
                    <a:alpha val="43137"/>
                  </a:srgbClr>
                </a:outerShdw>
              </a:effectLst>
              <a:latin typeface="Tahoma" charset="0"/>
            </a:endParaRPr>
          </a:p>
        </p:txBody>
      </p:sp>
      <p:sp>
        <p:nvSpPr>
          <p:cNvPr id="20484" name="Text Box 4"/>
          <p:cNvSpPr txBox="1">
            <a:spLocks noChangeArrowheads="1"/>
          </p:cNvSpPr>
          <p:nvPr/>
        </p:nvSpPr>
        <p:spPr bwMode="auto">
          <a:xfrm>
            <a:off x="7086600" y="1600200"/>
            <a:ext cx="1676400" cy="1590675"/>
          </a:xfrm>
          <a:prstGeom prst="rect">
            <a:avLst/>
          </a:prstGeom>
          <a:solidFill>
            <a:srgbClr val="FFFFFF"/>
          </a:solidFill>
          <a:ln w="381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A0C1D5"/>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A0C1D5"/>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A0C1D5"/>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A0C1D5"/>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50000"/>
              </a:spcBef>
              <a:buClrTx/>
              <a:buSzTx/>
              <a:buFontTx/>
              <a:buNone/>
            </a:pPr>
            <a:r>
              <a:rPr lang="en-US" sz="1200" b="1" dirty="0">
                <a:solidFill>
                  <a:srgbClr val="FF0000"/>
                </a:solidFill>
                <a:latin typeface="Tahoma" panose="020B0604030504040204" pitchFamily="34" charset="0"/>
                <a:ea typeface="Tahoma" panose="020B0604030504040204" pitchFamily="34" charset="0"/>
                <a:cs typeface="Tahoma" panose="020B0604030504040204" pitchFamily="34" charset="0"/>
              </a:rPr>
              <a:t>Data out of specification are clearly indicated. Faulty or improperly captured data are automatically deleted.</a:t>
            </a:r>
            <a:endParaRPr lang="es-ES" altLang="es-MX" sz="1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0488" name="AutoShape 8"/>
          <p:cNvSpPr>
            <a:spLocks noChangeArrowheads="1"/>
          </p:cNvSpPr>
          <p:nvPr/>
        </p:nvSpPr>
        <p:spPr bwMode="auto">
          <a:xfrm rot="7905516">
            <a:off x="5273683" y="2933712"/>
            <a:ext cx="620712" cy="228600"/>
          </a:xfrm>
          <a:custGeom>
            <a:avLst/>
            <a:gdLst>
              <a:gd name="T0" fmla="*/ 384436109 w 21600"/>
              <a:gd name="T1" fmla="*/ 0 h 21600"/>
              <a:gd name="T2" fmla="*/ 0 w 21600"/>
              <a:gd name="T3" fmla="*/ 12802394 h 21600"/>
              <a:gd name="T4" fmla="*/ 384436109 w 21600"/>
              <a:gd name="T5" fmla="*/ 25604788 h 21600"/>
              <a:gd name="T6" fmla="*/ 512581498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20489" name="AutoShape 9"/>
          <p:cNvSpPr>
            <a:spLocks noChangeArrowheads="1"/>
          </p:cNvSpPr>
          <p:nvPr/>
        </p:nvSpPr>
        <p:spPr bwMode="auto">
          <a:xfrm rot="8039672">
            <a:off x="4571962" y="4769216"/>
            <a:ext cx="534988" cy="227013"/>
          </a:xfrm>
          <a:custGeom>
            <a:avLst/>
            <a:gdLst>
              <a:gd name="T0" fmla="*/ 246142084 w 21600"/>
              <a:gd name="T1" fmla="*/ 0 h 21600"/>
              <a:gd name="T2" fmla="*/ 0 w 21600"/>
              <a:gd name="T3" fmla="*/ 12537550 h 21600"/>
              <a:gd name="T4" fmla="*/ 246142084 w 21600"/>
              <a:gd name="T5" fmla="*/ 25075215 h 21600"/>
              <a:gd name="T6" fmla="*/ 328189454 w 21600"/>
              <a:gd name="T7" fmla="*/ 125375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20490" name="Text Box 10"/>
          <p:cNvSpPr txBox="1">
            <a:spLocks noChangeArrowheads="1"/>
          </p:cNvSpPr>
          <p:nvPr/>
        </p:nvSpPr>
        <p:spPr bwMode="auto">
          <a:xfrm>
            <a:off x="533400" y="549275"/>
            <a:ext cx="6414614" cy="52322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n-US" sz="1400" b="1" dirty="0">
                <a:solidFill>
                  <a:schemeClr val="accent4">
                    <a:lumMod val="20000"/>
                    <a:lumOff val="80000"/>
                  </a:schemeClr>
                </a:solidFill>
                <a:effectLst>
                  <a:outerShdw blurRad="38100" dist="38100" dir="2700000" algn="tl">
                    <a:srgbClr val="000000">
                      <a:alpha val="43137"/>
                    </a:srgbClr>
                  </a:outerShdw>
                </a:effectLst>
              </a:rPr>
              <a:t>In the menu bar you have direct access to the editing, import, export, configuration and report options</a:t>
            </a:r>
            <a:endParaRPr lang="es-ES" altLang="es-MX" sz="1400" b="1" dirty="0">
              <a:solidFill>
                <a:schemeClr val="accent4">
                  <a:lumMod val="20000"/>
                  <a:lumOff val="80000"/>
                </a:schemeClr>
              </a:solidFill>
              <a:effectLst>
                <a:outerShdw blurRad="38100" dist="38100" dir="2700000" algn="tl">
                  <a:srgbClr val="000000">
                    <a:alpha val="43137"/>
                  </a:srgbClr>
                </a:outerShdw>
              </a:effectLst>
            </a:endParaRPr>
          </a:p>
        </p:txBody>
      </p:sp>
      <p:sp>
        <p:nvSpPr>
          <p:cNvPr id="20491" name="Text Box 11"/>
          <p:cNvSpPr txBox="1">
            <a:spLocks noChangeArrowheads="1"/>
          </p:cNvSpPr>
          <p:nvPr/>
        </p:nvSpPr>
        <p:spPr bwMode="auto">
          <a:xfrm>
            <a:off x="6948014" y="3893259"/>
            <a:ext cx="1905000" cy="954107"/>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57150" cap="sq">
                <a:solidFill>
                  <a:schemeClr val="bg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spcBef>
                <a:spcPct val="50000"/>
              </a:spcBef>
              <a:defRPr sz="2400">
                <a:solidFill>
                  <a:schemeClr val="folHlink"/>
                </a:solidFill>
                <a:latin typeface="Tahoma" panose="020B0604030504040204" pitchFamily="34" charset="0"/>
              </a:defRPr>
            </a:lvl1pPr>
            <a:lvl2pPr marL="742950" indent="-285750" algn="ctr">
              <a:spcBef>
                <a:spcPct val="50000"/>
              </a:spcBef>
              <a:defRPr sz="2400">
                <a:solidFill>
                  <a:schemeClr val="folHlink"/>
                </a:solidFill>
                <a:latin typeface="Tahoma" panose="020B0604030504040204" pitchFamily="34" charset="0"/>
              </a:defRPr>
            </a:lvl2pPr>
            <a:lvl3pPr marL="1143000" indent="-228600" algn="ctr">
              <a:spcBef>
                <a:spcPct val="50000"/>
              </a:spcBef>
              <a:defRPr sz="2400">
                <a:solidFill>
                  <a:schemeClr val="folHlink"/>
                </a:solidFill>
                <a:latin typeface="Tahoma" panose="020B0604030504040204" pitchFamily="34" charset="0"/>
              </a:defRPr>
            </a:lvl3pPr>
            <a:lvl4pPr marL="1600200" indent="-228600" algn="ctr">
              <a:spcBef>
                <a:spcPct val="50000"/>
              </a:spcBef>
              <a:defRPr sz="2400">
                <a:solidFill>
                  <a:schemeClr val="folHlink"/>
                </a:solidFill>
                <a:latin typeface="Tahoma" panose="020B0604030504040204" pitchFamily="34" charset="0"/>
              </a:defRPr>
            </a:lvl4pPr>
            <a:lvl5pPr marL="2057400" indent="-228600" algn="ctr">
              <a:spcBef>
                <a:spcPct val="50000"/>
              </a:spcBef>
              <a:defRPr sz="2400">
                <a:solidFill>
                  <a:schemeClr val="folHlink"/>
                </a:solidFill>
                <a:latin typeface="Tahoma" panose="020B0604030504040204" pitchFamily="34" charset="0"/>
              </a:defRPr>
            </a:lvl5pPr>
            <a:lvl6pPr marL="2514600" indent="-228600" algn="ctr" eaLnBrk="0" fontAlgn="base" hangingPunct="0">
              <a:spcBef>
                <a:spcPct val="50000"/>
              </a:spcBef>
              <a:spcAft>
                <a:spcPct val="0"/>
              </a:spcAft>
              <a:defRPr sz="2400">
                <a:solidFill>
                  <a:schemeClr val="folHlink"/>
                </a:solidFill>
                <a:latin typeface="Tahoma" panose="020B0604030504040204" pitchFamily="34" charset="0"/>
              </a:defRPr>
            </a:lvl6pPr>
            <a:lvl7pPr marL="2971800" indent="-228600" algn="ctr" eaLnBrk="0" fontAlgn="base" hangingPunct="0">
              <a:spcBef>
                <a:spcPct val="50000"/>
              </a:spcBef>
              <a:spcAft>
                <a:spcPct val="0"/>
              </a:spcAft>
              <a:defRPr sz="2400">
                <a:solidFill>
                  <a:schemeClr val="folHlink"/>
                </a:solidFill>
                <a:latin typeface="Tahoma" panose="020B0604030504040204" pitchFamily="34" charset="0"/>
              </a:defRPr>
            </a:lvl7pPr>
            <a:lvl8pPr marL="3429000" indent="-228600" algn="ctr" eaLnBrk="0" fontAlgn="base" hangingPunct="0">
              <a:spcBef>
                <a:spcPct val="50000"/>
              </a:spcBef>
              <a:spcAft>
                <a:spcPct val="0"/>
              </a:spcAft>
              <a:defRPr sz="2400">
                <a:solidFill>
                  <a:schemeClr val="folHlink"/>
                </a:solidFill>
                <a:latin typeface="Tahoma" panose="020B0604030504040204" pitchFamily="34" charset="0"/>
              </a:defRPr>
            </a:lvl8pPr>
            <a:lvl9pPr marL="3886200" indent="-228600" algn="ctr" eaLnBrk="0" fontAlgn="base" hangingPunct="0">
              <a:spcBef>
                <a:spcPct val="50000"/>
              </a:spcBef>
              <a:spcAft>
                <a:spcPct val="0"/>
              </a:spcAft>
              <a:defRPr sz="2400">
                <a:solidFill>
                  <a:schemeClr val="folHlink"/>
                </a:solidFill>
                <a:latin typeface="Tahoma" panose="020B0604030504040204" pitchFamily="34" charset="0"/>
              </a:defRPr>
            </a:lvl9pPr>
          </a:lstStyle>
          <a:p>
            <a:pPr eaLnBrk="1" hangingPunct="1">
              <a:defRPr/>
            </a:pPr>
            <a:r>
              <a:rPr lang="en-US" sz="1400" b="1" dirty="0">
                <a:solidFill>
                  <a:schemeClr val="accent4">
                    <a:lumMod val="20000"/>
                    <a:lumOff val="80000"/>
                  </a:schemeClr>
                </a:solidFill>
                <a:effectLst>
                  <a:outerShdw blurRad="38100" dist="38100" dir="2700000" algn="tl">
                    <a:srgbClr val="000000">
                      <a:alpha val="43137"/>
                    </a:srgbClr>
                  </a:outerShdw>
                </a:effectLst>
              </a:rPr>
              <a:t>You can attach a comment to each sample to conform the process log.</a:t>
            </a:r>
            <a:endParaRPr lang="es-ES" altLang="es-MX" sz="1400" b="1" dirty="0">
              <a:solidFill>
                <a:schemeClr val="accent4">
                  <a:lumMod val="20000"/>
                  <a:lumOff val="80000"/>
                </a:schemeClr>
              </a:solidFill>
              <a:effectLst>
                <a:outerShdw blurRad="38100" dist="38100" dir="2700000" algn="tl">
                  <a:srgbClr val="000000">
                    <a:alpha val="43137"/>
                  </a:srgbClr>
                </a:outerShdw>
              </a:effectLst>
            </a:endParaRPr>
          </a:p>
        </p:txBody>
      </p:sp>
      <p:sp>
        <p:nvSpPr>
          <p:cNvPr id="20492" name="AutoShape 12"/>
          <p:cNvSpPr>
            <a:spLocks noChangeArrowheads="1"/>
          </p:cNvSpPr>
          <p:nvPr/>
        </p:nvSpPr>
        <p:spPr bwMode="auto">
          <a:xfrm rot="7905516">
            <a:off x="2995957" y="1175785"/>
            <a:ext cx="620712" cy="228600"/>
          </a:xfrm>
          <a:custGeom>
            <a:avLst/>
            <a:gdLst>
              <a:gd name="T0" fmla="*/ 384436109 w 21600"/>
              <a:gd name="T1" fmla="*/ 0 h 21600"/>
              <a:gd name="T2" fmla="*/ 0 w 21600"/>
              <a:gd name="T3" fmla="*/ 12802394 h 21600"/>
              <a:gd name="T4" fmla="*/ 384436109 w 21600"/>
              <a:gd name="T5" fmla="*/ 25604788 h 21600"/>
              <a:gd name="T6" fmla="*/ 512581498 w 21600"/>
              <a:gd name="T7" fmla="*/ 128023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es-MX"/>
          </a:p>
        </p:txBody>
      </p:sp>
      <p:sp>
        <p:nvSpPr>
          <p:cNvPr id="11" name="Medio marco 10"/>
          <p:cNvSpPr/>
          <p:nvPr/>
        </p:nvSpPr>
        <p:spPr>
          <a:xfrm rot="10800000">
            <a:off x="539552" y="404664"/>
            <a:ext cx="8496944" cy="6120680"/>
          </a:xfrm>
          <a:prstGeom prst="halfFrame">
            <a:avLst>
              <a:gd name="adj1" fmla="val 2171"/>
              <a:gd name="adj2" fmla="val 2226"/>
            </a:avLst>
          </a:prstGeom>
          <a:solidFill>
            <a:schemeClr val="accent3">
              <a:lumMod val="20000"/>
              <a:lumOff val="80000"/>
            </a:schemeClr>
          </a:solidFill>
          <a:ln>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endParaRPr>
          </a:p>
        </p:txBody>
      </p:sp>
      <p:grpSp>
        <p:nvGrpSpPr>
          <p:cNvPr id="13" name="Grupo 12"/>
          <p:cNvGrpSpPr/>
          <p:nvPr/>
        </p:nvGrpSpPr>
        <p:grpSpPr>
          <a:xfrm rot="10800000">
            <a:off x="8498638" y="5949280"/>
            <a:ext cx="609866" cy="698594"/>
            <a:chOff x="395536" y="260648"/>
            <a:chExt cx="609866" cy="698594"/>
          </a:xfrm>
        </p:grpSpPr>
        <p:grpSp>
          <p:nvGrpSpPr>
            <p:cNvPr id="14" name="Grupo 13"/>
            <p:cNvGrpSpPr/>
            <p:nvPr/>
          </p:nvGrpSpPr>
          <p:grpSpPr>
            <a:xfrm>
              <a:off x="395536" y="371285"/>
              <a:ext cx="144016" cy="587957"/>
              <a:chOff x="1087834" y="836712"/>
              <a:chExt cx="169466" cy="587957"/>
            </a:xfrm>
          </p:grpSpPr>
          <p:sp>
            <p:nvSpPr>
              <p:cNvPr id="17" name="Rectángulo 16"/>
              <p:cNvSpPr/>
              <p:nvPr/>
            </p:nvSpPr>
            <p:spPr>
              <a:xfrm>
                <a:off x="1087834" y="836712"/>
                <a:ext cx="169466" cy="587957"/>
              </a:xfrm>
              <a:prstGeom prst="rect">
                <a:avLst/>
              </a:prstGeom>
              <a:solidFill>
                <a:srgbClr val="00359E"/>
              </a:solidFill>
              <a:ln>
                <a:solidFill>
                  <a:srgbClr val="0035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p:cNvPicPr>
                <a:picLocks noChangeAspect="1"/>
              </p:cNvPicPr>
              <p:nvPr/>
            </p:nvPicPr>
            <p:blipFill>
              <a:blip r:embed="rId3"/>
              <a:stretch>
                <a:fillRect/>
              </a:stretch>
            </p:blipFill>
            <p:spPr>
              <a:xfrm rot="16200000">
                <a:off x="943811" y="1109425"/>
                <a:ext cx="450925" cy="162876"/>
              </a:xfrm>
              <a:prstGeom prst="rect">
                <a:avLst/>
              </a:prstGeom>
            </p:spPr>
          </p:pic>
        </p:grpSp>
        <p:pic>
          <p:nvPicPr>
            <p:cNvPr id="15" name="Imagen 14"/>
            <p:cNvPicPr>
              <a:picLocks noChangeAspect="1"/>
            </p:cNvPicPr>
            <p:nvPr/>
          </p:nvPicPr>
          <p:blipFill>
            <a:blip r:embed="rId4"/>
            <a:stretch>
              <a:fillRect/>
            </a:stretch>
          </p:blipFill>
          <p:spPr>
            <a:xfrm>
              <a:off x="521921" y="260648"/>
              <a:ext cx="483481" cy="144016"/>
            </a:xfrm>
            <a:prstGeom prst="rect">
              <a:avLst/>
            </a:prstGeom>
          </p:spPr>
        </p:pic>
        <p:sp>
          <p:nvSpPr>
            <p:cNvPr id="16" name="Combinar 15"/>
            <p:cNvSpPr/>
            <p:nvPr/>
          </p:nvSpPr>
          <p:spPr>
            <a:xfrm rot="18820574">
              <a:off x="473112" y="389938"/>
              <a:ext cx="170603" cy="93203"/>
            </a:xfrm>
            <a:prstGeom prst="flowChartMerge">
              <a:avLst/>
            </a:prstGeom>
            <a:solidFill>
              <a:srgbClr val="FFFF00"/>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additive="base">
                                        <p:cTn id="7" dur="500" fill="hold"/>
                                        <p:tgtEl>
                                          <p:spTgt spid="20490"/>
                                        </p:tgtEl>
                                        <p:attrNameLst>
                                          <p:attrName>ppt_x</p:attrName>
                                        </p:attrNameLst>
                                      </p:cBhvr>
                                      <p:tavLst>
                                        <p:tav tm="0">
                                          <p:val>
                                            <p:strVal val="0-#ppt_w/2"/>
                                          </p:val>
                                        </p:tav>
                                        <p:tav tm="100000">
                                          <p:val>
                                            <p:strVal val="#ppt_x"/>
                                          </p:val>
                                        </p:tav>
                                      </p:tavLst>
                                    </p:anim>
                                    <p:anim calcmode="lin" valueType="num">
                                      <p:cBhvr additive="base">
                                        <p:cTn id="8" dur="500" fill="hold"/>
                                        <p:tgtEl>
                                          <p:spTgt spid="204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492"/>
                                        </p:tgtEl>
                                        <p:attrNameLst>
                                          <p:attrName>style.visibility</p:attrName>
                                        </p:attrNameLst>
                                      </p:cBhvr>
                                      <p:to>
                                        <p:strVal val="visible"/>
                                      </p:to>
                                    </p:set>
                                    <p:anim calcmode="lin" valueType="num">
                                      <p:cBhvr>
                                        <p:cTn id="12" dur="500" fill="hold"/>
                                        <p:tgtEl>
                                          <p:spTgt spid="20492"/>
                                        </p:tgtEl>
                                        <p:attrNameLst>
                                          <p:attrName>ppt_w</p:attrName>
                                        </p:attrNameLst>
                                      </p:cBhvr>
                                      <p:tavLst>
                                        <p:tav tm="0">
                                          <p:val>
                                            <p:fltVal val="0"/>
                                          </p:val>
                                        </p:tav>
                                        <p:tav tm="100000">
                                          <p:val>
                                            <p:strVal val="#ppt_w"/>
                                          </p:val>
                                        </p:tav>
                                      </p:tavLst>
                                    </p:anim>
                                    <p:anim calcmode="lin" valueType="num">
                                      <p:cBhvr>
                                        <p:cTn id="13" dur="500" fill="hold"/>
                                        <p:tgtEl>
                                          <p:spTgt spid="2049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3200"/>
                                  </p:stCondLst>
                                  <p:childTnLst>
                                    <p:set>
                                      <p:cBhvr>
                                        <p:cTn id="16" dur="1" fill="hold">
                                          <p:stCondLst>
                                            <p:cond delay="0"/>
                                          </p:stCondLst>
                                        </p:cTn>
                                        <p:tgtEl>
                                          <p:spTgt spid="20484"/>
                                        </p:tgtEl>
                                        <p:attrNameLst>
                                          <p:attrName>style.visibility</p:attrName>
                                        </p:attrNameLst>
                                      </p:cBhvr>
                                      <p:to>
                                        <p:strVal val="visible"/>
                                      </p:to>
                                    </p:set>
                                    <p:anim calcmode="lin" valueType="num">
                                      <p:cBhvr>
                                        <p:cTn id="17" dur="500" fill="hold"/>
                                        <p:tgtEl>
                                          <p:spTgt spid="20484"/>
                                        </p:tgtEl>
                                        <p:attrNameLst>
                                          <p:attrName>ppt_w</p:attrName>
                                        </p:attrNameLst>
                                      </p:cBhvr>
                                      <p:tavLst>
                                        <p:tav tm="0">
                                          <p:val>
                                            <p:fltVal val="0"/>
                                          </p:val>
                                        </p:tav>
                                        <p:tav tm="100000">
                                          <p:val>
                                            <p:strVal val="#ppt_w"/>
                                          </p:val>
                                        </p:tav>
                                      </p:tavLst>
                                    </p:anim>
                                    <p:anim calcmode="lin" valueType="num">
                                      <p:cBhvr>
                                        <p:cTn id="18" dur="500" fill="hold"/>
                                        <p:tgtEl>
                                          <p:spTgt spid="20484"/>
                                        </p:tgtEl>
                                        <p:attrNameLst>
                                          <p:attrName>ppt_h</p:attrName>
                                        </p:attrNameLst>
                                      </p:cBhvr>
                                      <p:tavLst>
                                        <p:tav tm="0">
                                          <p:val>
                                            <p:fltVal val="0"/>
                                          </p:val>
                                        </p:tav>
                                        <p:tav tm="100000">
                                          <p:val>
                                            <p:strVal val="#ppt_h"/>
                                          </p:val>
                                        </p:tav>
                                      </p:tavLst>
                                    </p:anim>
                                  </p:childTnLst>
                                </p:cTn>
                              </p:par>
                            </p:childTnLst>
                          </p:cTn>
                        </p:par>
                        <p:par>
                          <p:cTn id="19" fill="hold">
                            <p:stCondLst>
                              <p:cond delay="4700"/>
                            </p:stCondLst>
                            <p:childTnLst>
                              <p:par>
                                <p:cTn id="20" presetID="23" presetClass="entr" presetSubtype="16" fill="hold" grpId="0" nodeType="afterEffect">
                                  <p:stCondLst>
                                    <p:cond delay="0"/>
                                  </p:stCondLst>
                                  <p:childTnLst>
                                    <p:set>
                                      <p:cBhvr>
                                        <p:cTn id="21" dur="1" fill="hold">
                                          <p:stCondLst>
                                            <p:cond delay="0"/>
                                          </p:stCondLst>
                                        </p:cTn>
                                        <p:tgtEl>
                                          <p:spTgt spid="20488"/>
                                        </p:tgtEl>
                                        <p:attrNameLst>
                                          <p:attrName>style.visibility</p:attrName>
                                        </p:attrNameLst>
                                      </p:cBhvr>
                                      <p:to>
                                        <p:strVal val="visible"/>
                                      </p:to>
                                    </p:set>
                                    <p:anim calcmode="lin" valueType="num">
                                      <p:cBhvr>
                                        <p:cTn id="22" dur="500" fill="hold"/>
                                        <p:tgtEl>
                                          <p:spTgt spid="20488"/>
                                        </p:tgtEl>
                                        <p:attrNameLst>
                                          <p:attrName>ppt_w</p:attrName>
                                        </p:attrNameLst>
                                      </p:cBhvr>
                                      <p:tavLst>
                                        <p:tav tm="0">
                                          <p:val>
                                            <p:fltVal val="0"/>
                                          </p:val>
                                        </p:tav>
                                        <p:tav tm="100000">
                                          <p:val>
                                            <p:strVal val="#ppt_w"/>
                                          </p:val>
                                        </p:tav>
                                      </p:tavLst>
                                    </p:anim>
                                    <p:anim calcmode="lin" valueType="num">
                                      <p:cBhvr>
                                        <p:cTn id="23" dur="500" fill="hold"/>
                                        <p:tgtEl>
                                          <p:spTgt spid="20488"/>
                                        </p:tgtEl>
                                        <p:attrNameLst>
                                          <p:attrName>ppt_h</p:attrName>
                                        </p:attrNameLst>
                                      </p:cBhvr>
                                      <p:tavLst>
                                        <p:tav tm="0">
                                          <p:val>
                                            <p:fltVal val="0"/>
                                          </p:val>
                                        </p:tav>
                                        <p:tav tm="100000">
                                          <p:val>
                                            <p:strVal val="#ppt_h"/>
                                          </p:val>
                                        </p:tav>
                                      </p:tavLst>
                                    </p:anim>
                                  </p:childTnLst>
                                </p:cTn>
                              </p:par>
                            </p:childTnLst>
                          </p:cTn>
                        </p:par>
                        <p:par>
                          <p:cTn id="24" fill="hold">
                            <p:stCondLst>
                              <p:cond delay="5200"/>
                            </p:stCondLst>
                            <p:childTnLst>
                              <p:par>
                                <p:cTn id="25" presetID="18" presetClass="entr" presetSubtype="6" fill="hold" grpId="0" nodeType="afterEffect">
                                  <p:stCondLst>
                                    <p:cond delay="2500"/>
                                  </p:stCondLst>
                                  <p:iterate type="wd">
                                    <p:tmPct val="47917"/>
                                  </p:iterate>
                                  <p:childTnLst>
                                    <p:set>
                                      <p:cBhvr>
                                        <p:cTn id="26" dur="1" fill="hold">
                                          <p:stCondLst>
                                            <p:cond delay="0"/>
                                          </p:stCondLst>
                                        </p:cTn>
                                        <p:tgtEl>
                                          <p:spTgt spid="20491"/>
                                        </p:tgtEl>
                                        <p:attrNameLst>
                                          <p:attrName>style.visibility</p:attrName>
                                        </p:attrNameLst>
                                      </p:cBhvr>
                                      <p:to>
                                        <p:strVal val="visible"/>
                                      </p:to>
                                    </p:set>
                                    <p:animEffect transition="in" filter="strips(downRight)">
                                      <p:cBhvr>
                                        <p:cTn id="27" dur="300"/>
                                        <p:tgtEl>
                                          <p:spTgt spid="20491"/>
                                        </p:tgtEl>
                                      </p:cBhvr>
                                    </p:animEffect>
                                  </p:childTnLst>
                                </p:cTn>
                              </p:par>
                            </p:childTnLst>
                          </p:cTn>
                        </p:par>
                        <p:par>
                          <p:cTn id="28" fill="hold">
                            <p:stCondLst>
                              <p:cond delay="9869"/>
                            </p:stCondLst>
                            <p:childTnLst>
                              <p:par>
                                <p:cTn id="29" presetID="18" presetClass="entr" presetSubtype="12" fill="hold" grpId="0" nodeType="afterEffect">
                                  <p:stCondLst>
                                    <p:cond delay="0"/>
                                  </p:stCondLst>
                                  <p:childTnLst>
                                    <p:set>
                                      <p:cBhvr>
                                        <p:cTn id="30" dur="1" fill="hold">
                                          <p:stCondLst>
                                            <p:cond delay="0"/>
                                          </p:stCondLst>
                                        </p:cTn>
                                        <p:tgtEl>
                                          <p:spTgt spid="20489"/>
                                        </p:tgtEl>
                                        <p:attrNameLst>
                                          <p:attrName>style.visibility</p:attrName>
                                        </p:attrNameLst>
                                      </p:cBhvr>
                                      <p:to>
                                        <p:strVal val="visible"/>
                                      </p:to>
                                    </p:set>
                                    <p:animEffect transition="in" filter="strips(downLeft)">
                                      <p:cBhvr>
                                        <p:cTn id="31" dur="500"/>
                                        <p:tgtEl>
                                          <p:spTgt spid="20489"/>
                                        </p:tgtEl>
                                      </p:cBhvr>
                                    </p:animEffect>
                                  </p:childTnLst>
                                </p:cTn>
                              </p:par>
                            </p:childTnLst>
                          </p:cTn>
                        </p:par>
                        <p:par>
                          <p:cTn id="32" fill="hold">
                            <p:stCondLst>
                              <p:cond delay="10369"/>
                            </p:stCondLst>
                            <p:childTnLst>
                              <p:par>
                                <p:cTn id="33" presetID="3" presetClass="entr" presetSubtype="5" fill="hold" grpId="0" nodeType="afterEffect">
                                  <p:stCondLst>
                                    <p:cond delay="1000"/>
                                  </p:stCondLst>
                                  <p:childTnLst>
                                    <p:set>
                                      <p:cBhvr>
                                        <p:cTn id="34" dur="1" fill="hold">
                                          <p:stCondLst>
                                            <p:cond delay="0"/>
                                          </p:stCondLst>
                                        </p:cTn>
                                        <p:tgtEl>
                                          <p:spTgt spid="20483"/>
                                        </p:tgtEl>
                                        <p:attrNameLst>
                                          <p:attrName>style.visibility</p:attrName>
                                        </p:attrNameLst>
                                      </p:cBhvr>
                                      <p:to>
                                        <p:strVal val="visible"/>
                                      </p:to>
                                    </p:set>
                                    <p:animEffect transition="in" filter="blinds(vertical)">
                                      <p:cBhvr>
                                        <p:cTn id="35"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nimBg="1" autoUpdateAnimBg="0"/>
      <p:bldP spid="20488" grpId="0" animBg="1"/>
      <p:bldP spid="20489" grpId="0" animBg="1"/>
      <p:bldP spid="20490" grpId="0" autoUpdateAnimBg="0"/>
      <p:bldP spid="20491" grpId="0" autoUpdateAnimBg="0"/>
      <p:bldP spid="20492"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3112</TotalTime>
  <Words>1506</Words>
  <Application>Microsoft Office PowerPoint</Application>
  <PresentationFormat>Presentación en pantalla (4:3)</PresentationFormat>
  <Paragraphs>132</Paragraphs>
  <Slides>28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Calibri</vt:lpstr>
      <vt:lpstr>Century Gothic</vt:lpstr>
      <vt:lpstr>Tahoma</vt:lpstr>
      <vt:lpstr>Times New Roman</vt:lpstr>
      <vt:lpstr>Wingdings</vt:lpstr>
      <vt:lpstr>Wingdings 2</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Counseling and Support  If you already bought or are just evaluating any of our products, enjoy the free technical support we offer by email:       soporte@supercep.com.mx   Attention:  Ing. José Luis Oviedo V. Phones : (55) 5445-5390 to 92 in Mexico City  If you want personal attention we can meet you at your quarters or visit us at :         Citilcún #381        Héroes de Padierna        Tlalpan        México 14200 D.F. </vt:lpstr>
    </vt:vector>
  </TitlesOfParts>
  <Company>FABRICA DIGITAL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SAMSUNG</dc:creator>
  <cp:lastModifiedBy>Angeles Diaz</cp:lastModifiedBy>
  <cp:revision>286</cp:revision>
  <dcterms:created xsi:type="dcterms:W3CDTF">2007-05-24T18:06:37Z</dcterms:created>
  <dcterms:modified xsi:type="dcterms:W3CDTF">2019-03-05T19:56:40Z</dcterms:modified>
</cp:coreProperties>
</file>